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  <p:guide pos="249"/>
        <p:guide pos="20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F7E214-947A-450A-B63B-70C66CD8842D}" type="datetimeFigureOut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662B9B-5FC0-4660-B1DB-E233B2D538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ca090c0-414c-4467-802b-4a9431e069aa" descr="9E2A77E7-A95D-4E63-9F2E-D25C285141D8@hom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28289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95288" y="1700808"/>
            <a:ext cx="2881312" cy="24482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9000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AA6B-5CDA-498C-B71E-EA0BD4372A24}" type="datetime1">
              <a:rPr lang="da-DK"/>
              <a:pPr>
                <a:defRPr/>
              </a:pPr>
              <a:t>16-03-2012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6A1E-C3B6-49F3-9AC3-D2596EAEC59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8678A-4A68-4681-A24A-D240961BA2DD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D99D-D418-421C-AFC6-E0AE9986710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52CF-7344-4D46-BB14-0E49D23DF048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24E9B-E504-447B-8B1C-9AEBFA1A43C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C558-7D58-4389-941D-EB76254FC4DD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87774-284C-4F22-8D8B-16640323C34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137F-C8E7-4BAD-AF03-78F1FC45695E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DF7D-BA4E-4D0D-8CFB-EA76BD37B12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8868-3306-4A7D-976B-1C847AA65806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D507F-03B8-4EE0-B450-5986A12D1A5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E6D3-2A4C-4D77-ADB0-48A96B651497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CA25-AECD-4366-BBE0-D43371F6C3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5B0A-3D8D-44E8-98A5-A976F6F6E903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A9CB-6E2B-4B3D-8673-B6EA8C3036F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387D-1D9B-4D59-8763-4BF398ECF03A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5C1F-889D-40DC-8A58-22A36939DA8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552B-5BDF-452C-9A1C-42F6C0EAEE88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D77D4-90C8-4725-878A-AE9C73B7EB1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837CF-7555-498B-B3F3-23CA1EE98A4C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3DD7E-2A4A-4807-B9E3-EC45C54331A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1700213"/>
            <a:ext cx="2881312" cy="244951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10800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92500" y="1700213"/>
            <a:ext cx="53276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86E01A-266A-47DD-ABE2-BB81268553D3}" type="datetime1">
              <a:rPr lang="da-DK"/>
              <a:pPr>
                <a:defRPr/>
              </a:pPr>
              <a:t>16-03-2012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B46C0D-11D9-46FA-B3BC-DFED5C212FD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pic>
        <p:nvPicPr>
          <p:cNvPr id="1031" name="2ca090c0-414c-4467-802b-4a9431e069aa" descr="9E2A77E7-A95D-4E63-9F2E-D25C285141D8@hom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0"/>
            <a:ext cx="28289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a-DK" cap="none" smtClean="0"/>
              <a:t>5 </a:t>
            </a:r>
            <a:r>
              <a:rPr lang="bg-BG" cap="none" smtClean="0"/>
              <a:t>Март</a:t>
            </a:r>
            <a:r>
              <a:rPr lang="da-DK" cap="none" smtClean="0"/>
              <a:t> 2012</a:t>
            </a:r>
            <a:br>
              <a:rPr lang="da-DK" cap="none" smtClean="0"/>
            </a:br>
            <a:r>
              <a:rPr lang="da-DK" cap="none" smtClean="0"/>
              <a:t/>
            </a:r>
            <a:br>
              <a:rPr lang="da-DK" cap="none" smtClean="0"/>
            </a:br>
            <a:r>
              <a:rPr lang="da-DK" cap="none" smtClean="0"/>
              <a:t>JONAS CHRISTOFFERSEN, DIRECTOR</a:t>
            </a:r>
            <a:br>
              <a:rPr lang="da-DK" cap="none" smtClean="0"/>
            </a:br>
            <a:endParaRPr lang="da-DK" cap="none" smtClean="0"/>
          </a:p>
        </p:txBody>
      </p:sp>
      <p:sp>
        <p:nvSpPr>
          <p:cNvPr id="1433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bg-BG" sz="4400" dirty="0" smtClean="0"/>
              <a:t>Достъпност</a:t>
            </a:r>
            <a:r>
              <a:rPr lang="da-DK" sz="4400" dirty="0" smtClean="0"/>
              <a:t>, </a:t>
            </a:r>
            <a:r>
              <a:rPr lang="bg-BG" sz="4400" dirty="0" smtClean="0"/>
              <a:t>включване и граждански права</a:t>
            </a:r>
            <a:r>
              <a:rPr lang="da-DK" sz="4400" dirty="0" smtClean="0"/>
              <a:t> </a:t>
            </a:r>
            <a:r>
              <a:rPr lang="bg-BG" sz="4400" dirty="0" smtClean="0"/>
              <a:t>съгласно</a:t>
            </a:r>
            <a:r>
              <a:rPr lang="en-US" sz="4400" dirty="0" smtClean="0"/>
              <a:t> </a:t>
            </a:r>
            <a:r>
              <a:rPr lang="bg-BG" sz="4400" dirty="0" smtClean="0"/>
              <a:t>Конвенцията </a:t>
            </a:r>
            <a:r>
              <a:rPr lang="bg-BG" sz="4400" dirty="0" smtClean="0"/>
              <a:t>на ООН за ХУ</a:t>
            </a: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0B697-EAB7-4794-A748-9FB528241CD3}" type="slidenum">
              <a:rPr lang="da-DK"/>
              <a:pPr>
                <a:defRPr/>
              </a:pPr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700213"/>
            <a:ext cx="2881312" cy="316865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Национална институция за човешки права от 1987</a:t>
            </a:r>
            <a:endParaRPr lang="da-DK" smtClean="0"/>
          </a:p>
          <a:p>
            <a:r>
              <a:rPr lang="bg-BG" smtClean="0"/>
              <a:t>Мандат на ХУ от 2011</a:t>
            </a:r>
            <a:endParaRPr lang="da-DK" smtClean="0"/>
          </a:p>
          <a:p>
            <a:r>
              <a:rPr lang="bg-BG" smtClean="0"/>
              <a:t>Днес</a:t>
            </a:r>
            <a:r>
              <a:rPr lang="da-DK" smtClean="0"/>
              <a:t>: </a:t>
            </a:r>
            <a:r>
              <a:rPr lang="bg-BG" smtClean="0"/>
              <a:t>достъпност и граждански права</a:t>
            </a:r>
            <a:endParaRPr 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FA476-B2F4-4CA9-B2B2-3E46CB8C5E77}" type="slidenum">
              <a:rPr lang="da-DK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1700213"/>
            <a:ext cx="2881312" cy="3241675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Arial" charset="0"/>
              <a:buNone/>
            </a:pPr>
            <a:r>
              <a:rPr lang="bg-BG" smtClean="0"/>
              <a:t>Две големи промени в Конвенцията на ООН за ХУ</a:t>
            </a:r>
          </a:p>
          <a:p>
            <a:pPr marL="457200" lvl="1" indent="0">
              <a:buFont typeface="Arial" charset="0"/>
              <a:buNone/>
            </a:pPr>
            <a:endParaRPr lang="da-DK" smtClean="0"/>
          </a:p>
          <a:p>
            <a:pPr marL="457200" lvl="1" indent="0"/>
            <a:r>
              <a:rPr lang="bg-BG" smtClean="0"/>
              <a:t>Фокус в/у социалните бариери</a:t>
            </a:r>
            <a:endParaRPr lang="da-DK" smtClean="0"/>
          </a:p>
          <a:p>
            <a:pPr marL="457200" lvl="1" indent="0"/>
            <a:r>
              <a:rPr lang="bg-BG" smtClean="0"/>
              <a:t>Признаване на автономност и самоопределяне</a:t>
            </a:r>
            <a:endParaRPr 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B24C8-13D1-46F4-B883-589C0EAE8923}" type="slidenum">
              <a:rPr lang="da-DK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bg-BG" smtClean="0"/>
              <a:t>Достъпност</a:t>
            </a:r>
            <a:r>
              <a:rPr lang="da-DK" smtClean="0"/>
              <a:t>:</a:t>
            </a:r>
          </a:p>
          <a:p>
            <a:pPr marL="0" indent="0"/>
            <a:r>
              <a:rPr lang="bg-BG" smtClean="0"/>
              <a:t>Основен принцип и право</a:t>
            </a:r>
            <a:endParaRPr lang="da-DK" smtClean="0"/>
          </a:p>
          <a:p>
            <a:pPr marL="0" indent="0"/>
            <a:r>
              <a:rPr lang="bg-BG" smtClean="0"/>
              <a:t>Основан на смяна на парадигмата</a:t>
            </a:r>
            <a:r>
              <a:rPr lang="da-DK" smtClean="0"/>
              <a:t> </a:t>
            </a:r>
          </a:p>
          <a:p>
            <a:pPr marL="0" indent="0"/>
            <a:r>
              <a:rPr lang="bg-BG" smtClean="0"/>
              <a:t>Много различни измерения</a:t>
            </a:r>
            <a:endParaRPr lang="da-DK" smtClean="0"/>
          </a:p>
          <a:p>
            <a:pPr marL="0" indent="0"/>
            <a:r>
              <a:rPr lang="bg-BG" smtClean="0"/>
              <a:t>Червена нишка в Конвенцията</a:t>
            </a:r>
            <a:endParaRPr lang="da-DK" sz="2400" smtClean="0"/>
          </a:p>
          <a:p>
            <a:pPr marL="0" indent="0">
              <a:buFont typeface="Wingdings" pitchFamily="2" charset="2"/>
              <a:buNone/>
            </a:pPr>
            <a:endParaRPr 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8C6FC-48E6-491F-A0BC-ED1FE3477395}" type="slidenum">
              <a:rPr lang="da-DK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1700213"/>
            <a:ext cx="2881312" cy="338455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92500" y="1700213"/>
            <a:ext cx="5832028" cy="44259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bg-BG" sz="3000" dirty="0" smtClean="0"/>
              <a:t>Разработва понятия за равенство и недискриминация </a:t>
            </a:r>
            <a:r>
              <a:rPr lang="da-DK" sz="3000" dirty="0" smtClean="0"/>
              <a:t>: </a:t>
            </a:r>
          </a:p>
          <a:p>
            <a:pPr marL="0" indent="0">
              <a:lnSpc>
                <a:spcPct val="80000"/>
              </a:lnSpc>
            </a:pPr>
            <a:r>
              <a:rPr lang="bg-BG" sz="3000" dirty="0" smtClean="0"/>
              <a:t>Традиционна забрана с/у дискриминацията</a:t>
            </a:r>
            <a:endParaRPr lang="da-DK" sz="3000" dirty="0" smtClean="0"/>
          </a:p>
          <a:p>
            <a:pPr marL="0" indent="0">
              <a:lnSpc>
                <a:spcPct val="80000"/>
              </a:lnSpc>
            </a:pPr>
            <a:r>
              <a:rPr lang="bg-BG" sz="3000" dirty="0" smtClean="0"/>
              <a:t>Право на достъпност</a:t>
            </a:r>
            <a:r>
              <a:rPr lang="da-DK" sz="3000" dirty="0" smtClean="0"/>
              <a:t>= </a:t>
            </a:r>
            <a:r>
              <a:rPr lang="bg-BG" sz="3000" dirty="0" smtClean="0"/>
              <a:t>право на равен достъп</a:t>
            </a:r>
            <a:r>
              <a:rPr lang="da-DK" sz="3000" dirty="0" smtClean="0"/>
              <a:t> = </a:t>
            </a:r>
            <a:r>
              <a:rPr lang="bg-BG" sz="3000" dirty="0" smtClean="0"/>
              <a:t>засилено право, което да не се подлага на недиректна дискриминация</a:t>
            </a:r>
            <a:endParaRPr lang="da-DK" sz="3000" dirty="0" smtClean="0"/>
          </a:p>
          <a:p>
            <a:pPr marL="0" indent="0">
              <a:lnSpc>
                <a:spcPct val="80000"/>
              </a:lnSpc>
            </a:pPr>
            <a:r>
              <a:rPr lang="bg-BG" sz="3000" dirty="0" smtClean="0"/>
              <a:t>Право на разумно настаняване</a:t>
            </a:r>
            <a:endParaRPr lang="da-DK" sz="30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F048-D53A-4A67-B664-D8A2C1B12740}" type="slidenum">
              <a:rPr lang="da-DK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bg-BG" smtClean="0"/>
              <a:t>Ефективно осъществяване</a:t>
            </a:r>
            <a:r>
              <a:rPr lang="da-DK" smtClean="0"/>
              <a:t>:</a:t>
            </a:r>
          </a:p>
          <a:p>
            <a:pPr marL="0" indent="0"/>
            <a:r>
              <a:rPr lang="bg-BG" smtClean="0"/>
              <a:t>Ясно определени норми</a:t>
            </a:r>
            <a:endParaRPr lang="da-DK" smtClean="0"/>
          </a:p>
          <a:p>
            <a:pPr marL="0" indent="0"/>
            <a:r>
              <a:rPr lang="bg-BG" smtClean="0"/>
              <a:t>Индивидуални права</a:t>
            </a:r>
            <a:endParaRPr lang="da-DK" smtClean="0"/>
          </a:p>
          <a:p>
            <a:pPr marL="0" indent="0"/>
            <a:r>
              <a:rPr lang="bg-BG" smtClean="0"/>
              <a:t>Норвежкото право е добър пример</a:t>
            </a:r>
            <a:endParaRPr 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7E959-CD99-4E74-A7EB-4639DEBF7CEF}" type="slidenum">
              <a:rPr lang="da-DK"/>
              <a:pPr>
                <a:defRPr/>
              </a:pPr>
              <a:t>6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bg-BG" dirty="0" smtClean="0"/>
              <a:t>Граждански права спрямо</a:t>
            </a:r>
            <a:r>
              <a:rPr lang="da-DK" dirty="0" smtClean="0"/>
              <a:t> </a:t>
            </a:r>
            <a:r>
              <a:rPr lang="bg-BG" dirty="0" smtClean="0"/>
              <a:t>КПХУ</a:t>
            </a:r>
            <a:r>
              <a:rPr lang="da-DK" dirty="0" smtClean="0"/>
              <a:t>:</a:t>
            </a:r>
          </a:p>
          <a:p>
            <a:pPr lvl="1"/>
            <a:r>
              <a:rPr lang="bg-BG" dirty="0" smtClean="0"/>
              <a:t>По-силна защита на правоспособността</a:t>
            </a:r>
            <a:endParaRPr lang="da-DK" dirty="0" smtClean="0"/>
          </a:p>
          <a:p>
            <a:pPr lvl="1"/>
            <a:r>
              <a:rPr lang="bg-BG" dirty="0" smtClean="0"/>
              <a:t>По-силна защита на правото на политическо </a:t>
            </a:r>
            <a:r>
              <a:rPr lang="bg-BG" dirty="0" smtClean="0"/>
              <a:t>участие</a:t>
            </a:r>
            <a:endParaRPr lang="da-DK" dirty="0" smtClean="0"/>
          </a:p>
          <a:p>
            <a:pPr lvl="1"/>
            <a:r>
              <a:rPr lang="bg-BG" dirty="0" smtClean="0"/>
              <a:t>По-силна защита на правото на </a:t>
            </a:r>
            <a:r>
              <a:rPr lang="da-DK" dirty="0" smtClean="0"/>
              <a:t> </a:t>
            </a:r>
            <a:r>
              <a:rPr lang="bg-BG" dirty="0" smtClean="0"/>
              <a:t>лечение по взаимно съгласие в психиатрията</a:t>
            </a: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D4266-82FC-43A0-878C-5E01E263D0F3}" type="slidenum">
              <a:rPr lang="da-DK"/>
              <a:pPr>
                <a:defRPr/>
              </a:pPr>
              <a:t>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bg-BG" dirty="0" smtClean="0"/>
              <a:t>Влияние върху европейските</a:t>
            </a:r>
            <a:r>
              <a:rPr lang="en-US" dirty="0" smtClean="0"/>
              <a:t> </a:t>
            </a:r>
            <a:r>
              <a:rPr lang="bg-BG" dirty="0" smtClean="0"/>
              <a:t>човешки права </a:t>
            </a:r>
            <a:endParaRPr lang="da-DK" dirty="0" smtClean="0"/>
          </a:p>
          <a:p>
            <a:pPr marL="457200" lvl="1" indent="0">
              <a:lnSpc>
                <a:spcPct val="90000"/>
              </a:lnSpc>
            </a:pPr>
            <a:r>
              <a:rPr lang="bg-BG" dirty="0" smtClean="0"/>
              <a:t> Право да се </a:t>
            </a:r>
            <a:r>
              <a:rPr lang="bg-BG" dirty="0" smtClean="0"/>
              <a:t>гласува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bg-BG" dirty="0" smtClean="0"/>
              <a:t>на хора под настойничество </a:t>
            </a:r>
          </a:p>
          <a:p>
            <a:pPr marL="457200" lvl="1" indent="0">
              <a:lnSpc>
                <a:spcPct val="90000"/>
              </a:lnSpc>
            </a:pPr>
            <a:r>
              <a:rPr lang="bg-BG" dirty="0" smtClean="0"/>
              <a:t>Ефективен достъп до </a:t>
            </a:r>
            <a:r>
              <a:rPr lang="bg-BG" dirty="0" smtClean="0"/>
              <a:t>съд</a:t>
            </a:r>
            <a:r>
              <a:rPr lang="bg-BG" dirty="0" smtClean="0"/>
              <a:t>ебната система</a:t>
            </a:r>
            <a:r>
              <a:rPr lang="bg-BG" dirty="0" smtClean="0"/>
              <a:t> </a:t>
            </a:r>
            <a:r>
              <a:rPr lang="bg-BG" dirty="0" smtClean="0"/>
              <a:t>за хора с ограничена правоспособност</a:t>
            </a:r>
            <a:r>
              <a:rPr lang="da-DK" dirty="0" smtClean="0"/>
              <a:t> </a:t>
            </a:r>
          </a:p>
          <a:p>
            <a:pPr marL="457200" lvl="1" indent="0">
              <a:lnSpc>
                <a:spcPct val="90000"/>
              </a:lnSpc>
            </a:pPr>
            <a:r>
              <a:rPr lang="bg-BG" dirty="0" smtClean="0"/>
              <a:t>Все още не е отразено в съдебната практика относно принудителното лечение в психиатрия</a:t>
            </a:r>
            <a:endParaRPr lang="da-DK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77839-8E6D-4A58-BA79-5495FA6DD2F3}" type="slidenum">
              <a:rPr lang="da-DK"/>
              <a:pPr>
                <a:defRPr/>
              </a:pPr>
              <a:t>8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bg-BG" dirty="0" smtClean="0"/>
              <a:t>Заключение</a:t>
            </a:r>
            <a:r>
              <a:rPr lang="da-DK" dirty="0" smtClean="0"/>
              <a:t>:</a:t>
            </a:r>
          </a:p>
          <a:p>
            <a:pPr marL="0" indent="0"/>
            <a:r>
              <a:rPr lang="bg-BG" dirty="0" smtClean="0"/>
              <a:t>КООНПХУ</a:t>
            </a:r>
            <a:r>
              <a:rPr lang="da-DK" dirty="0" smtClean="0"/>
              <a:t> </a:t>
            </a:r>
            <a:r>
              <a:rPr lang="bg-BG" dirty="0" smtClean="0"/>
              <a:t>изисква пъно включване и пълни граждански права</a:t>
            </a:r>
            <a:endParaRPr lang="da-DK" dirty="0" smtClean="0"/>
          </a:p>
          <a:p>
            <a:pPr marL="0" indent="0"/>
            <a:r>
              <a:rPr lang="bg-BG" dirty="0" smtClean="0"/>
              <a:t>Голям потенциал за промяна</a:t>
            </a:r>
            <a:endParaRPr lang="da-DK" dirty="0" smtClean="0"/>
          </a:p>
          <a:p>
            <a:pPr marL="0" indent="0"/>
            <a:r>
              <a:rPr lang="bg-BG" dirty="0" smtClean="0"/>
              <a:t>Тази конференция ще помогне да намерим практически решения</a:t>
            </a:r>
            <a:r>
              <a:rPr lang="da-DK" dirty="0" smtClean="0"/>
              <a:t>!</a:t>
            </a: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9CE03-7204-4A12-9B5E-E6902988FE24}" type="slidenum">
              <a:rPr lang="da-DK"/>
              <a:pPr>
                <a:defRPr/>
              </a:pPr>
              <a:t>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 Март 2012  JONAS CHRISTOFFERSEN, DIRECTOR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DCISM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Ulla Dyrborg</dc:creator>
  <cp:lastModifiedBy>x</cp:lastModifiedBy>
  <cp:revision>21</cp:revision>
  <dcterms:created xsi:type="dcterms:W3CDTF">2012-02-25T14:40:19Z</dcterms:created>
  <dcterms:modified xsi:type="dcterms:W3CDTF">2012-03-16T09:07:56Z</dcterms:modified>
</cp:coreProperties>
</file>