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Lst>
  <p:sldSz cx="9144000" cy="6858000" type="screen4x3"/>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0000CC"/>
    <a:srgbClr val="4F00C4"/>
    <a:srgbClr val="2D0298"/>
    <a:srgbClr val="3E01AB"/>
    <a:srgbClr val="F8A4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bg-B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bg-BG"/>
          </a:p>
        </p:txBody>
      </p:sp>
      <p:sp>
        <p:nvSpPr>
          <p:cNvPr id="4" name="Date Placeholder 3"/>
          <p:cNvSpPr>
            <a:spLocks noGrp="1"/>
          </p:cNvSpPr>
          <p:nvPr>
            <p:ph type="dt" sz="half" idx="10"/>
          </p:nvPr>
        </p:nvSpPr>
        <p:spPr/>
        <p:txBody>
          <a:bodyPr/>
          <a:lstStyle/>
          <a:p>
            <a:fld id="{6710A16C-9C2A-4350-91C8-21612BA729F1}" type="datetimeFigureOut">
              <a:rPr lang="bg-BG" smtClean="0"/>
              <a:pPr/>
              <a:t>18.6.2012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5B7F0C9A-FC4B-4E65-9471-F12744191CA5}" type="slidenum">
              <a:rPr lang="bg-BG" smtClean="0"/>
              <a:pPr/>
              <a:t>‹#›</a:t>
            </a:fld>
            <a:endParaRPr lang="bg-BG"/>
          </a:p>
        </p:txBody>
      </p:sp>
    </p:spTree>
    <p:extLst>
      <p:ext uri="{BB962C8B-B14F-4D97-AF65-F5344CB8AC3E}">
        <p14:creationId xmlns:p14="http://schemas.microsoft.com/office/powerpoint/2010/main" val="3785704782"/>
      </p:ext>
    </p:extLst>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6710A16C-9C2A-4350-91C8-21612BA729F1}" type="datetimeFigureOut">
              <a:rPr lang="bg-BG" smtClean="0"/>
              <a:pPr/>
              <a:t>18.6.2012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5B7F0C9A-FC4B-4E65-9471-F12744191CA5}" type="slidenum">
              <a:rPr lang="bg-BG" smtClean="0"/>
              <a:pPr/>
              <a:t>‹#›</a:t>
            </a:fld>
            <a:endParaRPr lang="bg-BG"/>
          </a:p>
        </p:txBody>
      </p:sp>
    </p:spTree>
    <p:extLst>
      <p:ext uri="{BB962C8B-B14F-4D97-AF65-F5344CB8AC3E}">
        <p14:creationId xmlns:p14="http://schemas.microsoft.com/office/powerpoint/2010/main" val="3371531550"/>
      </p:ext>
    </p:extLst>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bg-B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6710A16C-9C2A-4350-91C8-21612BA729F1}" type="datetimeFigureOut">
              <a:rPr lang="bg-BG" smtClean="0"/>
              <a:pPr/>
              <a:t>18.6.2012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5B7F0C9A-FC4B-4E65-9471-F12744191CA5}" type="slidenum">
              <a:rPr lang="bg-BG" smtClean="0"/>
              <a:pPr/>
              <a:t>‹#›</a:t>
            </a:fld>
            <a:endParaRPr lang="bg-BG"/>
          </a:p>
        </p:txBody>
      </p:sp>
    </p:spTree>
    <p:extLst>
      <p:ext uri="{BB962C8B-B14F-4D97-AF65-F5344CB8AC3E}">
        <p14:creationId xmlns:p14="http://schemas.microsoft.com/office/powerpoint/2010/main" val="689928882"/>
      </p:ext>
    </p:extLst>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6710A16C-9C2A-4350-91C8-21612BA729F1}" type="datetimeFigureOut">
              <a:rPr lang="bg-BG" smtClean="0"/>
              <a:pPr/>
              <a:t>18.6.2012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5B7F0C9A-FC4B-4E65-9471-F12744191CA5}" type="slidenum">
              <a:rPr lang="bg-BG" smtClean="0"/>
              <a:pPr/>
              <a:t>‹#›</a:t>
            </a:fld>
            <a:endParaRPr lang="bg-BG"/>
          </a:p>
        </p:txBody>
      </p:sp>
    </p:spTree>
    <p:extLst>
      <p:ext uri="{BB962C8B-B14F-4D97-AF65-F5344CB8AC3E}">
        <p14:creationId xmlns:p14="http://schemas.microsoft.com/office/powerpoint/2010/main" val="2457901983"/>
      </p:ext>
    </p:extLst>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bg-B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10A16C-9C2A-4350-91C8-21612BA729F1}" type="datetimeFigureOut">
              <a:rPr lang="bg-BG" smtClean="0"/>
              <a:pPr/>
              <a:t>18.6.2012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5B7F0C9A-FC4B-4E65-9471-F12744191CA5}" type="slidenum">
              <a:rPr lang="bg-BG" smtClean="0"/>
              <a:pPr/>
              <a:t>‹#›</a:t>
            </a:fld>
            <a:endParaRPr lang="bg-BG"/>
          </a:p>
        </p:txBody>
      </p:sp>
    </p:spTree>
    <p:extLst>
      <p:ext uri="{BB962C8B-B14F-4D97-AF65-F5344CB8AC3E}">
        <p14:creationId xmlns:p14="http://schemas.microsoft.com/office/powerpoint/2010/main" val="3210522299"/>
      </p:ext>
    </p:extLst>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Date Placeholder 4"/>
          <p:cNvSpPr>
            <a:spLocks noGrp="1"/>
          </p:cNvSpPr>
          <p:nvPr>
            <p:ph type="dt" sz="half" idx="10"/>
          </p:nvPr>
        </p:nvSpPr>
        <p:spPr/>
        <p:txBody>
          <a:bodyPr/>
          <a:lstStyle/>
          <a:p>
            <a:fld id="{6710A16C-9C2A-4350-91C8-21612BA729F1}" type="datetimeFigureOut">
              <a:rPr lang="bg-BG" smtClean="0"/>
              <a:pPr/>
              <a:t>18.6.2012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5B7F0C9A-FC4B-4E65-9471-F12744191CA5}" type="slidenum">
              <a:rPr lang="bg-BG" smtClean="0"/>
              <a:pPr/>
              <a:t>‹#›</a:t>
            </a:fld>
            <a:endParaRPr lang="bg-BG"/>
          </a:p>
        </p:txBody>
      </p:sp>
    </p:spTree>
    <p:extLst>
      <p:ext uri="{BB962C8B-B14F-4D97-AF65-F5344CB8AC3E}">
        <p14:creationId xmlns:p14="http://schemas.microsoft.com/office/powerpoint/2010/main" val="1879756033"/>
      </p:ext>
    </p:extLst>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bg-B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7" name="Date Placeholder 6"/>
          <p:cNvSpPr>
            <a:spLocks noGrp="1"/>
          </p:cNvSpPr>
          <p:nvPr>
            <p:ph type="dt" sz="half" idx="10"/>
          </p:nvPr>
        </p:nvSpPr>
        <p:spPr/>
        <p:txBody>
          <a:bodyPr/>
          <a:lstStyle/>
          <a:p>
            <a:fld id="{6710A16C-9C2A-4350-91C8-21612BA729F1}" type="datetimeFigureOut">
              <a:rPr lang="bg-BG" smtClean="0"/>
              <a:pPr/>
              <a:t>18.6.2012 г.</a:t>
            </a:fld>
            <a:endParaRPr lang="bg-BG"/>
          </a:p>
        </p:txBody>
      </p:sp>
      <p:sp>
        <p:nvSpPr>
          <p:cNvPr id="8" name="Footer Placeholder 7"/>
          <p:cNvSpPr>
            <a:spLocks noGrp="1"/>
          </p:cNvSpPr>
          <p:nvPr>
            <p:ph type="ftr" sz="quarter" idx="11"/>
          </p:nvPr>
        </p:nvSpPr>
        <p:spPr/>
        <p:txBody>
          <a:bodyPr/>
          <a:lstStyle/>
          <a:p>
            <a:endParaRPr lang="bg-BG"/>
          </a:p>
        </p:txBody>
      </p:sp>
      <p:sp>
        <p:nvSpPr>
          <p:cNvPr id="9" name="Slide Number Placeholder 8"/>
          <p:cNvSpPr>
            <a:spLocks noGrp="1"/>
          </p:cNvSpPr>
          <p:nvPr>
            <p:ph type="sldNum" sz="quarter" idx="12"/>
          </p:nvPr>
        </p:nvSpPr>
        <p:spPr/>
        <p:txBody>
          <a:bodyPr/>
          <a:lstStyle/>
          <a:p>
            <a:fld id="{5B7F0C9A-FC4B-4E65-9471-F12744191CA5}" type="slidenum">
              <a:rPr lang="bg-BG" smtClean="0"/>
              <a:pPr/>
              <a:t>‹#›</a:t>
            </a:fld>
            <a:endParaRPr lang="bg-BG"/>
          </a:p>
        </p:txBody>
      </p:sp>
    </p:spTree>
    <p:extLst>
      <p:ext uri="{BB962C8B-B14F-4D97-AF65-F5344CB8AC3E}">
        <p14:creationId xmlns:p14="http://schemas.microsoft.com/office/powerpoint/2010/main" val="371317117"/>
      </p:ext>
    </p:extLst>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Date Placeholder 2"/>
          <p:cNvSpPr>
            <a:spLocks noGrp="1"/>
          </p:cNvSpPr>
          <p:nvPr>
            <p:ph type="dt" sz="half" idx="10"/>
          </p:nvPr>
        </p:nvSpPr>
        <p:spPr/>
        <p:txBody>
          <a:bodyPr/>
          <a:lstStyle/>
          <a:p>
            <a:fld id="{6710A16C-9C2A-4350-91C8-21612BA729F1}" type="datetimeFigureOut">
              <a:rPr lang="bg-BG" smtClean="0"/>
              <a:pPr/>
              <a:t>18.6.2012 г.</a:t>
            </a:fld>
            <a:endParaRPr lang="bg-BG"/>
          </a:p>
        </p:txBody>
      </p:sp>
      <p:sp>
        <p:nvSpPr>
          <p:cNvPr id="4" name="Footer Placeholder 3"/>
          <p:cNvSpPr>
            <a:spLocks noGrp="1"/>
          </p:cNvSpPr>
          <p:nvPr>
            <p:ph type="ftr" sz="quarter" idx="11"/>
          </p:nvPr>
        </p:nvSpPr>
        <p:spPr/>
        <p:txBody>
          <a:bodyPr/>
          <a:lstStyle/>
          <a:p>
            <a:endParaRPr lang="bg-BG"/>
          </a:p>
        </p:txBody>
      </p:sp>
      <p:sp>
        <p:nvSpPr>
          <p:cNvPr id="5" name="Slide Number Placeholder 4"/>
          <p:cNvSpPr>
            <a:spLocks noGrp="1"/>
          </p:cNvSpPr>
          <p:nvPr>
            <p:ph type="sldNum" sz="quarter" idx="12"/>
          </p:nvPr>
        </p:nvSpPr>
        <p:spPr/>
        <p:txBody>
          <a:bodyPr/>
          <a:lstStyle/>
          <a:p>
            <a:fld id="{5B7F0C9A-FC4B-4E65-9471-F12744191CA5}" type="slidenum">
              <a:rPr lang="bg-BG" smtClean="0"/>
              <a:pPr/>
              <a:t>‹#›</a:t>
            </a:fld>
            <a:endParaRPr lang="bg-BG"/>
          </a:p>
        </p:txBody>
      </p:sp>
    </p:spTree>
    <p:extLst>
      <p:ext uri="{BB962C8B-B14F-4D97-AF65-F5344CB8AC3E}">
        <p14:creationId xmlns:p14="http://schemas.microsoft.com/office/powerpoint/2010/main" val="2141031938"/>
      </p:ext>
    </p:extLst>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10A16C-9C2A-4350-91C8-21612BA729F1}" type="datetimeFigureOut">
              <a:rPr lang="bg-BG" smtClean="0"/>
              <a:pPr/>
              <a:t>18.6.2012 г.</a:t>
            </a:fld>
            <a:endParaRPr lang="bg-BG"/>
          </a:p>
        </p:txBody>
      </p:sp>
      <p:sp>
        <p:nvSpPr>
          <p:cNvPr id="3" name="Footer Placeholder 2"/>
          <p:cNvSpPr>
            <a:spLocks noGrp="1"/>
          </p:cNvSpPr>
          <p:nvPr>
            <p:ph type="ftr" sz="quarter" idx="11"/>
          </p:nvPr>
        </p:nvSpPr>
        <p:spPr/>
        <p:txBody>
          <a:bodyPr/>
          <a:lstStyle/>
          <a:p>
            <a:endParaRPr lang="bg-BG"/>
          </a:p>
        </p:txBody>
      </p:sp>
      <p:sp>
        <p:nvSpPr>
          <p:cNvPr id="4" name="Slide Number Placeholder 3"/>
          <p:cNvSpPr>
            <a:spLocks noGrp="1"/>
          </p:cNvSpPr>
          <p:nvPr>
            <p:ph type="sldNum" sz="quarter" idx="12"/>
          </p:nvPr>
        </p:nvSpPr>
        <p:spPr/>
        <p:txBody>
          <a:bodyPr/>
          <a:lstStyle/>
          <a:p>
            <a:fld id="{5B7F0C9A-FC4B-4E65-9471-F12744191CA5}" type="slidenum">
              <a:rPr lang="bg-BG" smtClean="0"/>
              <a:pPr/>
              <a:t>‹#›</a:t>
            </a:fld>
            <a:endParaRPr lang="bg-BG"/>
          </a:p>
        </p:txBody>
      </p:sp>
    </p:spTree>
    <p:extLst>
      <p:ext uri="{BB962C8B-B14F-4D97-AF65-F5344CB8AC3E}">
        <p14:creationId xmlns:p14="http://schemas.microsoft.com/office/powerpoint/2010/main" val="1166761889"/>
      </p:ext>
    </p:extLst>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bg-B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10A16C-9C2A-4350-91C8-21612BA729F1}" type="datetimeFigureOut">
              <a:rPr lang="bg-BG" smtClean="0"/>
              <a:pPr/>
              <a:t>18.6.2012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5B7F0C9A-FC4B-4E65-9471-F12744191CA5}" type="slidenum">
              <a:rPr lang="bg-BG" smtClean="0"/>
              <a:pPr/>
              <a:t>‹#›</a:t>
            </a:fld>
            <a:endParaRPr lang="bg-BG"/>
          </a:p>
        </p:txBody>
      </p:sp>
    </p:spTree>
    <p:extLst>
      <p:ext uri="{BB962C8B-B14F-4D97-AF65-F5344CB8AC3E}">
        <p14:creationId xmlns:p14="http://schemas.microsoft.com/office/powerpoint/2010/main" val="4277221600"/>
      </p:ext>
    </p:extLst>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bg-B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g-B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10A16C-9C2A-4350-91C8-21612BA729F1}" type="datetimeFigureOut">
              <a:rPr lang="bg-BG" smtClean="0"/>
              <a:pPr/>
              <a:t>18.6.2012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5B7F0C9A-FC4B-4E65-9471-F12744191CA5}" type="slidenum">
              <a:rPr lang="bg-BG" smtClean="0"/>
              <a:pPr/>
              <a:t>‹#›</a:t>
            </a:fld>
            <a:endParaRPr lang="bg-BG"/>
          </a:p>
        </p:txBody>
      </p:sp>
    </p:spTree>
    <p:extLst>
      <p:ext uri="{BB962C8B-B14F-4D97-AF65-F5344CB8AC3E}">
        <p14:creationId xmlns:p14="http://schemas.microsoft.com/office/powerpoint/2010/main" val="2941225607"/>
      </p:ext>
    </p:extLst>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bg-BG"/>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10A16C-9C2A-4350-91C8-21612BA729F1}" type="datetimeFigureOut">
              <a:rPr lang="bg-BG" smtClean="0"/>
              <a:pPr/>
              <a:t>18.6.2012 г.</a:t>
            </a:fld>
            <a:endParaRPr lang="bg-B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bg-BG"/>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7F0C9A-FC4B-4E65-9471-F12744191CA5}" type="slidenum">
              <a:rPr lang="bg-BG" smtClean="0"/>
              <a:pPr/>
              <a:t>‹#›</a:t>
            </a:fld>
            <a:endParaRPr lang="bg-BG"/>
          </a:p>
        </p:txBody>
      </p:sp>
    </p:spTree>
    <p:extLst>
      <p:ext uri="{BB962C8B-B14F-4D97-AF65-F5344CB8AC3E}">
        <p14:creationId xmlns:p14="http://schemas.microsoft.com/office/powerpoint/2010/main" val="31428732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randomBar dir="ver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jpe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gif"/><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Vera Veleva\Desktop\kick_off_meeting\prezentacia_Bez_granizi\Katalog NFRI koric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60647"/>
            <a:ext cx="9143999" cy="668492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1556792"/>
            <a:ext cx="7772400" cy="1440160"/>
          </a:xfrm>
          <a:solidFill>
            <a:schemeClr val="bg1">
              <a:alpha val="63000"/>
            </a:schemeClr>
          </a:solidFill>
        </p:spPr>
        <p:txBody>
          <a:bodyPr>
            <a:normAutofit fontScale="90000"/>
          </a:bodyPr>
          <a:lstStyle/>
          <a:p>
            <a:pPr lvl="0" eaLnBrk="0" fontAlgn="base" hangingPunct="0">
              <a:spcAft>
                <a:spcPct val="0"/>
              </a:spcAft>
            </a:pPr>
            <a:r>
              <a:rPr lang="bg-BG" sz="3200" b="1" dirty="0" smtClean="0">
                <a:ln w="1905"/>
                <a:solidFill>
                  <a:srgbClr val="4F00C4"/>
                </a:solidFill>
                <a:effectLst>
                  <a:innerShdw blurRad="69850" dist="43180" dir="5400000">
                    <a:srgbClr val="000000">
                      <a:alpha val="65000"/>
                    </a:srgbClr>
                  </a:innerShdw>
                </a:effectLst>
                <a:latin typeface="Minion Pro" pitchFamily="18" charset="0"/>
              </a:rPr>
              <a:t/>
            </a:r>
            <a:br>
              <a:rPr lang="bg-BG" sz="3200" b="1" dirty="0" smtClean="0">
                <a:ln w="1905"/>
                <a:solidFill>
                  <a:srgbClr val="4F00C4"/>
                </a:solidFill>
                <a:effectLst>
                  <a:innerShdw blurRad="69850" dist="43180" dir="5400000">
                    <a:srgbClr val="000000">
                      <a:alpha val="65000"/>
                    </a:srgbClr>
                  </a:innerShdw>
                </a:effectLst>
                <a:latin typeface="Minion Pro" pitchFamily="18" charset="0"/>
              </a:rPr>
            </a:br>
            <a:r>
              <a:rPr lang="bg-BG" sz="3200" b="1" dirty="0" smtClean="0">
                <a:ln w="1905"/>
                <a:solidFill>
                  <a:srgbClr val="4F00C4"/>
                </a:solidFill>
                <a:effectLst>
                  <a:innerShdw blurRad="69850" dist="43180" dir="5400000">
                    <a:srgbClr val="000000">
                      <a:alpha val="65000"/>
                    </a:srgbClr>
                  </a:innerShdw>
                </a:effectLst>
                <a:latin typeface="Minion Pro" pitchFamily="18" charset="0"/>
              </a:rPr>
              <a:t>НАЦИОНАЛНА ФЕДЕРАЦИЯ НА РАБОТОДАТЕЛИТЕ НА ИНВАЛИДИ</a:t>
            </a:r>
            <a:br>
              <a:rPr lang="bg-BG" sz="3200" b="1" dirty="0" smtClean="0">
                <a:ln w="1905"/>
                <a:solidFill>
                  <a:srgbClr val="4F00C4"/>
                </a:solidFill>
                <a:effectLst>
                  <a:innerShdw blurRad="69850" dist="43180" dir="5400000">
                    <a:srgbClr val="000000">
                      <a:alpha val="65000"/>
                    </a:srgbClr>
                  </a:innerShdw>
                </a:effectLst>
                <a:latin typeface="Minion Pro" pitchFamily="18" charset="0"/>
              </a:rPr>
            </a:br>
            <a:endParaRPr lang="bg-BG" sz="3200" b="1" dirty="0">
              <a:ln w="1905"/>
              <a:solidFill>
                <a:srgbClr val="4F00C4"/>
              </a:solidFill>
              <a:effectLst>
                <a:innerShdw blurRad="69850" dist="43180" dir="5400000">
                  <a:srgbClr val="000000">
                    <a:alpha val="65000"/>
                  </a:srgbClr>
                </a:innerShdw>
              </a:effectLst>
              <a:latin typeface="Minion Pro" pitchFamily="18" charset="0"/>
            </a:endParaRPr>
          </a:p>
        </p:txBody>
      </p:sp>
      <p:sp>
        <p:nvSpPr>
          <p:cNvPr id="3" name="Subtitle 2"/>
          <p:cNvSpPr>
            <a:spLocks noGrp="1"/>
          </p:cNvSpPr>
          <p:nvPr>
            <p:ph type="subTitle" idx="1"/>
          </p:nvPr>
        </p:nvSpPr>
        <p:spPr>
          <a:xfrm>
            <a:off x="1187624" y="3886200"/>
            <a:ext cx="7599218" cy="1752600"/>
          </a:xfrm>
        </p:spPr>
        <p:txBody>
          <a:bodyPr>
            <a:normAutofit/>
          </a:bodyPr>
          <a:lstStyle/>
          <a:p>
            <a:endParaRPr lang="en-US" sz="2400" b="1" dirty="0" smtClean="0">
              <a:solidFill>
                <a:schemeClr val="tx1"/>
              </a:solidFill>
              <a:latin typeface="Minion Pro" pitchFamily="18" charset="0"/>
              <a:cs typeface="Times New Roman" pitchFamily="18" charset="0"/>
            </a:endParaRPr>
          </a:p>
          <a:p>
            <a:pPr algn="r"/>
            <a:r>
              <a:rPr lang="bg-BG" sz="2000" b="1" dirty="0" smtClean="0">
                <a:solidFill>
                  <a:srgbClr val="003399"/>
                </a:solidFill>
                <a:latin typeface="Arial Narrow" pitchFamily="34" charset="0"/>
                <a:cs typeface="Times New Roman" pitchFamily="18" charset="0"/>
              </a:rPr>
              <a:t>19.06.12</a:t>
            </a:r>
          </a:p>
          <a:p>
            <a:pPr algn="r"/>
            <a:r>
              <a:rPr lang="bg-BG" sz="2000" b="1" dirty="0" smtClean="0">
                <a:solidFill>
                  <a:srgbClr val="003399"/>
                </a:solidFill>
                <a:latin typeface="Arial Narrow" pitchFamily="34" charset="0"/>
                <a:cs typeface="Times New Roman" pitchFamily="18" charset="0"/>
              </a:rPr>
              <a:t>Елка Тодорова – председател на НФРИ</a:t>
            </a:r>
          </a:p>
          <a:p>
            <a:endParaRPr lang="bg-BG" sz="2800" dirty="0">
              <a:solidFill>
                <a:schemeClr val="tx1"/>
              </a:solidFill>
            </a:endParaRPr>
          </a:p>
          <a:p>
            <a:endParaRPr lang="bg-BG" sz="2800" dirty="0">
              <a:solidFill>
                <a:schemeClr val="tx1"/>
              </a:solidFill>
            </a:endParaRPr>
          </a:p>
        </p:txBody>
      </p:sp>
      <p:pic>
        <p:nvPicPr>
          <p:cNvPr id="6" name="Picture 5" descr="New_logo_NFRI"/>
          <p:cNvPicPr/>
          <p:nvPr/>
        </p:nvPicPr>
        <p:blipFill rotWithShape="1">
          <a:blip r:embed="rId3" cstate="print">
            <a:extLst>
              <a:ext uri="{BEBA8EAE-BF5A-486C-A8C5-ECC9F3942E4B}">
                <a14:imgProps xmlns:a14="http://schemas.microsoft.com/office/drawing/2010/main">
                  <a14:imgLayer r:embed="rId4">
                    <a14:imgEffect>
                      <a14:backgroundRemoval t="0" b="100000" l="45884" r="60344">
                        <a14:foregroundMark x1="50036" y1="24044" x2="47459" y2="35519"/>
                        <a14:foregroundMark x1="52040" y1="18579" x2="52040" y2="37705"/>
                      </a14:backgroundRemoval>
                    </a14:imgEffect>
                  </a14:imgLayer>
                </a14:imgProps>
              </a:ext>
            </a:extLst>
          </a:blip>
          <a:srcRect l="43787" r="39255"/>
          <a:stretch/>
        </p:blipFill>
        <p:spPr bwMode="auto">
          <a:xfrm>
            <a:off x="7812360" y="1268760"/>
            <a:ext cx="1326397" cy="928547"/>
          </a:xfrm>
          <a:prstGeom prst="rect">
            <a:avLst/>
          </a:prstGeom>
          <a:noFill/>
          <a:ln w="9525">
            <a:noFill/>
            <a:miter lim="800000"/>
            <a:headEnd/>
            <a:tailEnd/>
          </a:ln>
        </p:spPr>
      </p:pic>
      <p:sp>
        <p:nvSpPr>
          <p:cNvPr id="5" name="Rectangle 4"/>
          <p:cNvSpPr/>
          <p:nvPr/>
        </p:nvSpPr>
        <p:spPr>
          <a:xfrm>
            <a:off x="987412" y="5404699"/>
            <a:ext cx="7128792" cy="738664"/>
          </a:xfrm>
          <a:prstGeom prst="rect">
            <a:avLst/>
          </a:prstGeom>
        </p:spPr>
        <p:txBody>
          <a:bodyPr wrap="square">
            <a:spAutoFit/>
          </a:bodyPr>
          <a:lstStyle/>
          <a:p>
            <a:pPr algn="ctr"/>
            <a:r>
              <a:rPr lang="bg-BG" sz="1400" b="1" dirty="0">
                <a:solidFill>
                  <a:schemeClr val="bg1"/>
                </a:solidFill>
                <a:latin typeface="Arial" pitchFamily="34" charset="0"/>
                <a:cs typeface="Arial" pitchFamily="34" charset="0"/>
              </a:rPr>
              <a:t>Семинар по </a:t>
            </a:r>
            <a:r>
              <a:rPr lang="bg-BG" sz="1400" b="1" dirty="0" smtClean="0">
                <a:solidFill>
                  <a:schemeClr val="bg1"/>
                </a:solidFill>
                <a:latin typeface="Arial" pitchFamily="34" charset="0"/>
                <a:cs typeface="Arial" pitchFamily="34" charset="0"/>
              </a:rPr>
              <a:t>проект „Иновативни </a:t>
            </a:r>
            <a:r>
              <a:rPr lang="bg-BG" sz="1400" b="1" dirty="0">
                <a:solidFill>
                  <a:schemeClr val="bg1"/>
                </a:solidFill>
                <a:latin typeface="Arial" pitchFamily="34" charset="0"/>
                <a:cs typeface="Arial" pitchFamily="34" charset="0"/>
              </a:rPr>
              <a:t>мерки </a:t>
            </a:r>
            <a:r>
              <a:rPr lang="bg-BG" sz="1400" dirty="0">
                <a:solidFill>
                  <a:schemeClr val="bg1"/>
                </a:solidFill>
                <a:latin typeface="Arial" pitchFamily="34" charset="0"/>
                <a:cs typeface="Arial" pitchFamily="34" charset="0"/>
              </a:rPr>
              <a:t/>
            </a:r>
            <a:br>
              <a:rPr lang="bg-BG" sz="1400" dirty="0">
                <a:solidFill>
                  <a:schemeClr val="bg1"/>
                </a:solidFill>
                <a:latin typeface="Arial" pitchFamily="34" charset="0"/>
                <a:cs typeface="Arial" pitchFamily="34" charset="0"/>
              </a:rPr>
            </a:br>
            <a:r>
              <a:rPr lang="bg-BG" sz="1400" b="1" dirty="0">
                <a:solidFill>
                  <a:schemeClr val="bg1"/>
                </a:solidFill>
                <a:latin typeface="Arial" pitchFamily="34" charset="0"/>
                <a:ea typeface="Times New Roman" pitchFamily="18" charset="0"/>
                <a:cs typeface="Arial" pitchFamily="34" charset="0"/>
              </a:rPr>
              <a:t>в сферата на професионалната рехабилитация, ориентиране, обучение </a:t>
            </a:r>
            <a:r>
              <a:rPr lang="bg-BG" sz="1400" dirty="0">
                <a:solidFill>
                  <a:schemeClr val="bg1"/>
                </a:solidFill>
                <a:latin typeface="Arial" pitchFamily="34" charset="0"/>
                <a:cs typeface="Arial" pitchFamily="34" charset="0"/>
              </a:rPr>
              <a:t/>
            </a:r>
            <a:br>
              <a:rPr lang="bg-BG" sz="1400" dirty="0">
                <a:solidFill>
                  <a:schemeClr val="bg1"/>
                </a:solidFill>
                <a:latin typeface="Arial" pitchFamily="34" charset="0"/>
                <a:cs typeface="Arial" pitchFamily="34" charset="0"/>
              </a:rPr>
            </a:br>
            <a:r>
              <a:rPr lang="bg-BG" sz="1400" b="1" dirty="0">
                <a:solidFill>
                  <a:schemeClr val="bg1"/>
                </a:solidFill>
                <a:latin typeface="Arial" pitchFamily="34" charset="0"/>
                <a:ea typeface="Times New Roman" pitchFamily="18" charset="0"/>
                <a:cs typeface="Arial" pitchFamily="34" charset="0"/>
              </a:rPr>
              <a:t>и заетост за хора с увреждания</a:t>
            </a:r>
            <a:r>
              <a:rPr lang="bg-BG" sz="1400" b="1" dirty="0" smtClean="0">
                <a:solidFill>
                  <a:schemeClr val="bg1"/>
                </a:solidFill>
                <a:latin typeface="Arial" pitchFamily="34" charset="0"/>
                <a:ea typeface="Times New Roman" pitchFamily="18" charset="0"/>
                <a:cs typeface="Arial" pitchFamily="34" charset="0"/>
              </a:rPr>
              <a:t>“</a:t>
            </a:r>
            <a:endParaRPr lang="bg-BG" dirty="0">
              <a:solidFill>
                <a:schemeClr val="bg1"/>
              </a:solidFill>
            </a:endParaRPr>
          </a:p>
        </p:txBody>
      </p:sp>
      <p:pic>
        <p:nvPicPr>
          <p:cNvPr id="7" name="Picture 3"/>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23527" y="120545"/>
            <a:ext cx="796925" cy="549275"/>
          </a:xfrm>
          <a:prstGeom prst="rect">
            <a:avLst/>
          </a:prstGeom>
          <a:solidFill>
            <a:srgbClr val="FFFFFF"/>
          </a:solidFill>
        </p:spPr>
      </p:pic>
      <p:pic>
        <p:nvPicPr>
          <p:cNvPr id="8" name="Picture 2"/>
          <p:cNvPicPr>
            <a:picLocks noChangeAspect="1" noChangeArrowheads="1"/>
          </p:cNvPicPr>
          <p:nvPr/>
        </p:nvPicPr>
        <p:blipFill>
          <a:blip r:embed="rId7" cstate="print">
            <a:extLst>
              <a:ext uri="{BEBA8EAE-BF5A-486C-A8C5-ECC9F3942E4B}">
                <a14:imgProps xmlns:a14="http://schemas.microsoft.com/office/drawing/2010/main">
                  <a14:imgLayer r:embed="rId8">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7812360" y="168223"/>
            <a:ext cx="738188" cy="488950"/>
          </a:xfrm>
          <a:prstGeom prst="rect">
            <a:avLst/>
          </a:prstGeom>
          <a:solidFill>
            <a:srgbClr val="FFFFFF"/>
          </a:solidFill>
        </p:spPr>
      </p:pic>
      <p:sp>
        <p:nvSpPr>
          <p:cNvPr id="9" name="Rectangle 8"/>
          <p:cNvSpPr>
            <a:spLocks noChangeArrowheads="1"/>
          </p:cNvSpPr>
          <p:nvPr/>
        </p:nvSpPr>
        <p:spPr bwMode="auto">
          <a:xfrm>
            <a:off x="2051720" y="158782"/>
            <a:ext cx="5256584"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1" i="0" u="none" strike="noStrike" cap="none" normalizeH="0" baseline="0" dirty="0" smtClean="0">
                <a:ln>
                  <a:noFill/>
                </a:ln>
                <a:effectLst/>
                <a:latin typeface="Arial" pitchFamily="34" charset="0"/>
                <a:ea typeface="Times New Roman" pitchFamily="18" charset="0"/>
                <a:cs typeface="Arial" pitchFamily="34" charset="0"/>
              </a:rPr>
              <a:t>Договор за безвъзмездна финансова помощ № BG 051PO001-</a:t>
            </a:r>
            <a:r>
              <a:rPr kumimoji="0" lang="en-US" sz="900" b="1" i="0" u="none" strike="noStrike" cap="none" normalizeH="0" baseline="0" dirty="0" smtClean="0">
                <a:ln>
                  <a:noFill/>
                </a:ln>
                <a:effectLst/>
                <a:latin typeface="Arial" pitchFamily="34" charset="0"/>
                <a:ea typeface="Times New Roman" pitchFamily="18" charset="0"/>
                <a:cs typeface="Arial" pitchFamily="34" charset="0"/>
              </a:rPr>
              <a:t>7</a:t>
            </a:r>
            <a:r>
              <a:rPr kumimoji="0" lang="ru-RU" sz="900" b="1" i="0" u="none" strike="noStrike" cap="none" normalizeH="0" baseline="0" dirty="0" smtClean="0">
                <a:ln>
                  <a:noFill/>
                </a:ln>
                <a:effectLst/>
                <a:latin typeface="Arial" pitchFamily="34" charset="0"/>
                <a:ea typeface="Times New Roman" pitchFamily="18" charset="0"/>
                <a:cs typeface="Arial" pitchFamily="34" charset="0"/>
              </a:rPr>
              <a:t>.</a:t>
            </a:r>
            <a:r>
              <a:rPr kumimoji="0" lang="en-US" sz="900" b="1" i="0" u="none" strike="noStrike" cap="none" normalizeH="0" baseline="0" dirty="0" smtClean="0">
                <a:ln>
                  <a:noFill/>
                </a:ln>
                <a:effectLst/>
                <a:latin typeface="Arial" pitchFamily="34" charset="0"/>
                <a:ea typeface="Times New Roman" pitchFamily="18" charset="0"/>
                <a:cs typeface="Arial" pitchFamily="34" charset="0"/>
              </a:rPr>
              <a:t>0</a:t>
            </a:r>
            <a:r>
              <a:rPr kumimoji="0" lang="ru-RU" sz="900" b="1" i="0" u="none" strike="noStrike" cap="none" normalizeH="0" baseline="0" dirty="0" smtClean="0">
                <a:ln>
                  <a:noFill/>
                </a:ln>
                <a:effectLst/>
                <a:latin typeface="Arial" pitchFamily="34" charset="0"/>
                <a:ea typeface="Times New Roman" pitchFamily="18" charset="0"/>
                <a:cs typeface="Arial" pitchFamily="34" charset="0"/>
              </a:rPr>
              <a:t>.0</a:t>
            </a:r>
            <a:r>
              <a:rPr kumimoji="0" lang="en-US" sz="900" b="1" i="0" u="none" strike="noStrike" cap="none" normalizeH="0" baseline="0" dirty="0" smtClean="0">
                <a:ln>
                  <a:noFill/>
                </a:ln>
                <a:effectLst/>
                <a:latin typeface="Arial" pitchFamily="34" charset="0"/>
                <a:ea typeface="Times New Roman" pitchFamily="18" charset="0"/>
                <a:cs typeface="Arial" pitchFamily="34" charset="0"/>
              </a:rPr>
              <a:t>1</a:t>
            </a:r>
            <a:r>
              <a:rPr kumimoji="0" lang="ru-RU" sz="900" b="1" i="0" u="none" strike="noStrike" cap="none" normalizeH="0" baseline="0" dirty="0" smtClean="0">
                <a:ln>
                  <a:noFill/>
                </a:ln>
                <a:effectLst/>
                <a:latin typeface="Arial" pitchFamily="34" charset="0"/>
                <a:ea typeface="Times New Roman" pitchFamily="18" charset="0"/>
                <a:cs typeface="Arial" pitchFamily="34" charset="0"/>
              </a:rPr>
              <a:t>-0</a:t>
            </a:r>
            <a:r>
              <a:rPr kumimoji="0" lang="en-US" sz="900" b="1" i="0" u="none" strike="noStrike" cap="none" normalizeH="0" baseline="0" dirty="0" smtClean="0">
                <a:ln>
                  <a:noFill/>
                </a:ln>
                <a:effectLst/>
                <a:latin typeface="Arial" pitchFamily="34" charset="0"/>
                <a:ea typeface="Times New Roman" pitchFamily="18" charset="0"/>
                <a:cs typeface="Arial" pitchFamily="34" charset="0"/>
              </a:rPr>
              <a:t>082</a:t>
            </a:r>
            <a:r>
              <a:rPr kumimoji="0" lang="ru-RU" sz="900" b="1" i="0" u="none" strike="noStrike" cap="none" normalizeH="0" baseline="0" dirty="0" smtClean="0">
                <a:ln>
                  <a:noFill/>
                </a:ln>
                <a:effectLst/>
                <a:latin typeface="Arial" pitchFamily="34" charset="0"/>
                <a:ea typeface="Times New Roman" pitchFamily="18" charset="0"/>
                <a:cs typeface="Arial" pitchFamily="34" charset="0"/>
              </a:rPr>
              <a:t>-С-0001</a:t>
            </a:r>
            <a:endParaRPr kumimoji="0" lang="bg-BG" sz="8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bg-BG"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9"/>
          <p:cNvSpPr>
            <a:spLocks noChangeArrowheads="1"/>
          </p:cNvSpPr>
          <p:nvPr/>
        </p:nvSpPr>
        <p:spPr bwMode="auto">
          <a:xfrm>
            <a:off x="1613344" y="340369"/>
            <a:ext cx="5876929"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effectLst/>
                <a:latin typeface="Arial" pitchFamily="34" charset="0"/>
                <a:cs typeface="Arial" pitchFamily="34" charset="0"/>
              </a:rPr>
              <a:t>Проект </a:t>
            </a:r>
            <a:r>
              <a:rPr kumimoji="0" lang="bg-BG" sz="900" b="1" i="0" u="none" strike="noStrike" cap="none" normalizeH="0" baseline="0" dirty="0" smtClean="0">
                <a:ln>
                  <a:noFill/>
                </a:ln>
                <a:effectLst/>
                <a:latin typeface="Arial" pitchFamily="34" charset="0"/>
                <a:cs typeface="Arial" pitchFamily="34" charset="0"/>
              </a:rPr>
              <a:t>„Иновативни мерки </a:t>
            </a:r>
            <a:endParaRPr kumimoji="0" lang="bg-BG" sz="800" b="0" i="0" u="none" strike="noStrike" cap="none" normalizeH="0" baseline="0" dirty="0" smtClean="0">
              <a:ln>
                <a:no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bg-BG" sz="900" b="1" i="0" u="none" strike="noStrike" cap="none" normalizeH="0" baseline="0" dirty="0" smtClean="0">
                <a:ln>
                  <a:noFill/>
                </a:ln>
                <a:effectLst/>
                <a:latin typeface="Arial" pitchFamily="34" charset="0"/>
                <a:ea typeface="Times New Roman" pitchFamily="18" charset="0"/>
                <a:cs typeface="Arial" pitchFamily="34" charset="0"/>
              </a:rPr>
              <a:t>в сферата на професионалната рехабилитация, ориентиране, обучение </a:t>
            </a:r>
            <a:endParaRPr kumimoji="0" lang="bg-BG" sz="800" b="0" i="0" u="none" strike="noStrike" cap="none" normalizeH="0" baseline="0" dirty="0" smtClean="0">
              <a:ln>
                <a:no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bg-BG" sz="900" b="1" i="0" u="none" strike="noStrike" cap="none" normalizeH="0" baseline="0" dirty="0" smtClean="0">
                <a:ln>
                  <a:noFill/>
                </a:ln>
                <a:effectLst/>
                <a:latin typeface="Arial" pitchFamily="34" charset="0"/>
                <a:ea typeface="Times New Roman" pitchFamily="18" charset="0"/>
                <a:cs typeface="Arial" pitchFamily="34" charset="0"/>
              </a:rPr>
              <a:t>и заетост за хора с увреждания”</a:t>
            </a:r>
            <a:endParaRPr kumimoji="0" lang="bg-BG" sz="800" b="0" i="0" u="none" strike="noStrike" cap="none" normalizeH="0" baseline="0" dirty="0" smtClean="0">
              <a:ln>
                <a:no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bg-BG" sz="800" b="0" i="1" u="none" strike="noStrike" cap="none" normalizeH="0" baseline="0" dirty="0" smtClean="0">
                <a:ln>
                  <a:noFill/>
                </a:ln>
                <a:effectLst/>
                <a:latin typeface="Arial" pitchFamily="34" charset="0"/>
                <a:ea typeface="Times New Roman" pitchFamily="18" charset="0"/>
                <a:cs typeface="Arial" pitchFamily="34" charset="0"/>
              </a:rPr>
              <a:t>Проектът се осъществява с финансовата подкрепа на Оперативна програма „Развитие на човешките ресурси”, </a:t>
            </a:r>
            <a:endParaRPr kumimoji="0" lang="en-US" sz="800" b="0" i="1" u="none" strike="noStrike" cap="none" normalizeH="0" baseline="0" dirty="0" smtClean="0">
              <a:ln>
                <a:noFill/>
              </a:ln>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bg-BG" sz="800" b="0" i="1" u="none" strike="noStrike" cap="none" normalizeH="0" baseline="0" dirty="0" smtClean="0">
                <a:ln>
                  <a:noFill/>
                </a:ln>
                <a:effectLst/>
                <a:latin typeface="Arial" pitchFamily="34" charset="0"/>
                <a:ea typeface="Times New Roman" pitchFamily="18" charset="0"/>
                <a:cs typeface="Arial" pitchFamily="34" charset="0"/>
              </a:rPr>
              <a:t>съфинансирана от Европейския социален фонд</a:t>
            </a:r>
            <a:r>
              <a:rPr kumimoji="0" lang="ru-RU" sz="800" b="0" i="1" u="none" strike="noStrike" cap="none" normalizeH="0" baseline="0" dirty="0" smtClean="0">
                <a:ln>
                  <a:noFill/>
                </a:ln>
                <a:effectLst/>
                <a:latin typeface="Arial" pitchFamily="34" charset="0"/>
                <a:ea typeface="Times New Roman" pitchFamily="18" charset="0"/>
                <a:cs typeface="Arial" pitchFamily="34" charset="0"/>
              </a:rPr>
              <a:t> на Европейския съюз</a:t>
            </a:r>
            <a:endParaRPr kumimoji="0" lang="ru-RU" sz="1800" b="0" i="0" u="none" strike="noStrike" cap="none" normalizeH="0" baseline="0" dirty="0" smtClean="0">
              <a:ln>
                <a:noFill/>
              </a:ln>
              <a:effectLst/>
              <a:latin typeface="Arial" pitchFamily="34" charset="0"/>
              <a:cs typeface="Arial" pitchFamily="34" charset="0"/>
            </a:endParaRPr>
          </a:p>
        </p:txBody>
      </p:sp>
      <p:cxnSp>
        <p:nvCxnSpPr>
          <p:cNvPr id="11" name="Straight Connector 10"/>
          <p:cNvCxnSpPr/>
          <p:nvPr/>
        </p:nvCxnSpPr>
        <p:spPr>
          <a:xfrm>
            <a:off x="323527" y="1124745"/>
            <a:ext cx="8496945" cy="0"/>
          </a:xfrm>
          <a:prstGeom prst="line">
            <a:avLst/>
          </a:prstGeom>
          <a:ln>
            <a:solidFill>
              <a:srgbClr val="05015F"/>
            </a:solidFill>
          </a:ln>
        </p:spPr>
        <p:style>
          <a:lnRef idx="1">
            <a:schemeClr val="accent1"/>
          </a:lnRef>
          <a:fillRef idx="0">
            <a:schemeClr val="accent1"/>
          </a:fillRef>
          <a:effectRef idx="0">
            <a:schemeClr val="accent1"/>
          </a:effectRef>
          <a:fontRef idx="minor">
            <a:schemeClr val="tx1"/>
          </a:fontRef>
        </p:style>
      </p:cxnSp>
      <p:sp>
        <p:nvSpPr>
          <p:cNvPr id="12" name="Text Box 1"/>
          <p:cNvSpPr txBox="1">
            <a:spLocks noChangeArrowheads="1"/>
          </p:cNvSpPr>
          <p:nvPr/>
        </p:nvSpPr>
        <p:spPr bwMode="auto">
          <a:xfrm>
            <a:off x="251520" y="717396"/>
            <a:ext cx="864096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effectLst/>
                <a:latin typeface="Arial" pitchFamily="34" charset="0"/>
                <a:ea typeface="Times New Roman" pitchFamily="18" charset="0"/>
                <a:cs typeface="Arial" pitchFamily="34" charset="0"/>
              </a:rPr>
              <a:t> </a:t>
            </a:r>
            <a:r>
              <a:rPr kumimoji="0" lang="bg-BG" sz="700" b="0" i="0" u="none" strike="noStrike" cap="none" normalizeH="0" baseline="0" dirty="0" smtClean="0">
                <a:ln>
                  <a:noFill/>
                </a:ln>
                <a:effectLst/>
                <a:latin typeface="Arial" pitchFamily="34" charset="0"/>
                <a:ea typeface="Times New Roman" pitchFamily="18" charset="0"/>
                <a:cs typeface="Arial" pitchFamily="34" charset="0"/>
              </a:rPr>
              <a:t>Европейски съюз					</a:t>
            </a:r>
            <a:r>
              <a:rPr kumimoji="0" lang="en-US" sz="700" b="0" i="0" u="none" strike="noStrike" cap="none" normalizeH="0" baseline="0" dirty="0" smtClean="0">
                <a:ln>
                  <a:noFill/>
                </a:ln>
                <a:effectLst/>
                <a:latin typeface="Arial" pitchFamily="34" charset="0"/>
                <a:ea typeface="Times New Roman" pitchFamily="18" charset="0"/>
                <a:cs typeface="Arial" pitchFamily="34" charset="0"/>
              </a:rPr>
              <a:t>                                                                                                           </a:t>
            </a:r>
            <a:r>
              <a:rPr kumimoji="0" lang="bg-BG" sz="700" b="0" i="0" u="none" strike="noStrike" cap="none" normalizeH="0" baseline="0" dirty="0" smtClean="0">
                <a:ln>
                  <a:noFill/>
                </a:ln>
                <a:effectLst/>
                <a:latin typeface="Arial" pitchFamily="34" charset="0"/>
                <a:ea typeface="Times New Roman" pitchFamily="18" charset="0"/>
                <a:cs typeface="Arial" pitchFamily="34" charset="0"/>
              </a:rPr>
              <a:t>Европейски социален фонд</a:t>
            </a:r>
            <a:endParaRPr kumimoji="0" lang="bg-BG" sz="1800" b="0" i="0" u="none" strike="noStrike" cap="none" normalizeH="0" baseline="0" dirty="0" smtClean="0">
              <a:ln>
                <a:noFill/>
              </a:ln>
              <a:effectLst/>
              <a:latin typeface="Arial" pitchFamily="34" charset="0"/>
              <a:cs typeface="Arial" pitchFamily="34" charset="0"/>
            </a:endParaRPr>
          </a:p>
        </p:txBody>
      </p:sp>
      <p:sp>
        <p:nvSpPr>
          <p:cNvPr id="13" name="Rectangle 12"/>
          <p:cNvSpPr/>
          <p:nvPr/>
        </p:nvSpPr>
        <p:spPr>
          <a:xfrm>
            <a:off x="87312" y="6483911"/>
            <a:ext cx="8928992" cy="461665"/>
          </a:xfrm>
          <a:prstGeom prst="rect">
            <a:avLst/>
          </a:prstGeom>
        </p:spPr>
        <p:txBody>
          <a:bodyPr wrap="square">
            <a:spAutoFit/>
          </a:bodyPr>
          <a:lstStyle/>
          <a:p>
            <a:pPr algn="ctr"/>
            <a:r>
              <a:rPr lang="bg-BG" sz="800" i="1" dirty="0">
                <a:solidFill>
                  <a:schemeClr val="bg1"/>
                </a:solidFill>
                <a:latin typeface="Arial" pitchFamily="34" charset="0"/>
                <a:cs typeface="Arial" pitchFamily="34" charset="0"/>
              </a:rPr>
              <a:t>Този документ е създаден с финансовата подкрепа на ОП „Развитие на човешките ресурси”, съфинансирана от Европейския съюз чрез Европейския социален фонд. Цялата отговорност за съдържанието на документа се носи от Националната федерация на работодатели на инвалиди и при никакви обстоятелства не може да се приема , че този документ отразява официалното становище на Европейския съюз или Министерство на труда и социалната политика</a:t>
            </a:r>
            <a:endParaRPr lang="bg-BG" sz="8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839673642"/>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093296"/>
            <a:ext cx="9144000" cy="764704"/>
          </a:xfrm>
          <a:prstGeom prst="rect">
            <a:avLst/>
          </a:prstGeom>
          <a:solidFill>
            <a:srgbClr val="3E01AB"/>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bg-BG"/>
          </a:p>
        </p:txBody>
      </p:sp>
      <p:sp>
        <p:nvSpPr>
          <p:cNvPr id="6" name="Rectangle 5"/>
          <p:cNvSpPr/>
          <p:nvPr/>
        </p:nvSpPr>
        <p:spPr>
          <a:xfrm>
            <a:off x="0" y="0"/>
            <a:ext cx="9144000" cy="764704"/>
          </a:xfrm>
          <a:prstGeom prst="rect">
            <a:avLst/>
          </a:prstGeom>
          <a:solidFill>
            <a:schemeClr val="accent6">
              <a:lumMod val="75000"/>
            </a:schemeClr>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bg-BG"/>
          </a:p>
        </p:txBody>
      </p:sp>
      <p:pic>
        <p:nvPicPr>
          <p:cNvPr id="4" name="Picture 3" descr="New_logo_NFRI"/>
          <p:cNvPicPr/>
          <p:nvPr/>
        </p:nvPicPr>
        <p:blipFill rotWithShape="1">
          <a:blip r:embed="rId2" cstate="print">
            <a:extLst>
              <a:ext uri="{BEBA8EAE-BF5A-486C-A8C5-ECC9F3942E4B}">
                <a14:imgProps xmlns:a14="http://schemas.microsoft.com/office/drawing/2010/main">
                  <a14:imgLayer r:embed="rId3">
                    <a14:imgEffect>
                      <a14:backgroundRemoval t="0" b="100000" l="45884" r="60344">
                        <a14:foregroundMark x1="50036" y1="24044" x2="47459" y2="35519"/>
                        <a14:foregroundMark x1="52040" y1="18579" x2="52040" y2="37705"/>
                      </a14:backgroundRemoval>
                    </a14:imgEffect>
                  </a14:imgLayer>
                </a14:imgProps>
              </a:ext>
            </a:extLst>
          </a:blip>
          <a:srcRect l="43787" r="39255"/>
          <a:stretch/>
        </p:blipFill>
        <p:spPr bwMode="auto">
          <a:xfrm>
            <a:off x="7817603" y="908719"/>
            <a:ext cx="1326397" cy="928547"/>
          </a:xfrm>
          <a:prstGeom prst="rect">
            <a:avLst/>
          </a:prstGeom>
          <a:noFill/>
          <a:ln w="9525">
            <a:noFill/>
            <a:miter lim="800000"/>
            <a:headEnd/>
            <a:tailEnd/>
          </a:ln>
        </p:spPr>
      </p:pic>
      <p:sp>
        <p:nvSpPr>
          <p:cNvPr id="7" name="TextBox 6"/>
          <p:cNvSpPr txBox="1"/>
          <p:nvPr/>
        </p:nvSpPr>
        <p:spPr>
          <a:xfrm>
            <a:off x="323528" y="1837266"/>
            <a:ext cx="8496944" cy="6186309"/>
          </a:xfrm>
          <a:prstGeom prst="rect">
            <a:avLst/>
          </a:prstGeom>
          <a:noFill/>
        </p:spPr>
        <p:txBody>
          <a:bodyPr wrap="square" rtlCol="0">
            <a:spAutoFit/>
          </a:bodyPr>
          <a:lstStyle/>
          <a:p>
            <a:pPr algn="just"/>
            <a:r>
              <a:rPr lang="bg-BG" b="1" dirty="0" smtClean="0">
                <a:solidFill>
                  <a:srgbClr val="2D0298"/>
                </a:solidFill>
              </a:rPr>
              <a:t>Мисия</a:t>
            </a:r>
            <a:r>
              <a:rPr lang="bg-BG" dirty="0" smtClean="0"/>
              <a:t>: </a:t>
            </a:r>
            <a:r>
              <a:rPr lang="ru-RU" dirty="0" smtClean="0"/>
              <a:t>подпомагане, насърчаване и координиране усилията на своите членове за подобряване на условията и разширяване трудовата заетост на хората с увреждания и тяхното включване в обществото.</a:t>
            </a:r>
          </a:p>
          <a:p>
            <a:pPr algn="just"/>
            <a:endParaRPr lang="ru-RU" dirty="0"/>
          </a:p>
          <a:p>
            <a:pPr algn="just"/>
            <a:endParaRPr lang="bg-BG" dirty="0" smtClean="0"/>
          </a:p>
          <a:p>
            <a:pPr algn="just"/>
            <a:endParaRPr lang="bg-BG" dirty="0" smtClean="0"/>
          </a:p>
          <a:p>
            <a:pPr algn="just"/>
            <a:endParaRPr lang="bg-BG" dirty="0"/>
          </a:p>
          <a:p>
            <a:pPr algn="just"/>
            <a:endParaRPr lang="bg-BG" dirty="0" smtClean="0"/>
          </a:p>
          <a:p>
            <a:pPr algn="just"/>
            <a:endParaRPr lang="bg-BG" dirty="0"/>
          </a:p>
          <a:p>
            <a:pPr algn="just"/>
            <a:endParaRPr lang="bg-BG" dirty="0" smtClean="0"/>
          </a:p>
          <a:p>
            <a:pPr algn="just"/>
            <a:endParaRPr lang="bg-BG" dirty="0" smtClean="0"/>
          </a:p>
          <a:p>
            <a:pPr algn="just"/>
            <a:r>
              <a:rPr lang="bg-BG" b="1" dirty="0" smtClean="0">
                <a:solidFill>
                  <a:srgbClr val="2D0298"/>
                </a:solidFill>
              </a:rPr>
              <a:t>Основна функция</a:t>
            </a:r>
            <a:r>
              <a:rPr lang="bg-BG" dirty="0" smtClean="0"/>
              <a:t>:</a:t>
            </a:r>
            <a:r>
              <a:rPr lang="en-US" dirty="0" smtClean="0"/>
              <a:t> </a:t>
            </a:r>
            <a:r>
              <a:rPr lang="ru-RU" dirty="0"/>
              <a:t>представлява и защитава </a:t>
            </a:r>
            <a:r>
              <a:rPr lang="ru-RU" dirty="0" smtClean="0"/>
              <a:t>интересите </a:t>
            </a:r>
            <a:r>
              <a:rPr lang="ru-RU" dirty="0"/>
              <a:t>на своите </a:t>
            </a:r>
            <a:r>
              <a:rPr lang="ru-RU" dirty="0" smtClean="0"/>
              <a:t>членове</a:t>
            </a:r>
            <a:r>
              <a:rPr lang="en-US" dirty="0" smtClean="0"/>
              <a:t> </a:t>
            </a:r>
            <a:r>
              <a:rPr lang="ru-RU" dirty="0" smtClean="0"/>
              <a:t>специализирани </a:t>
            </a:r>
            <a:r>
              <a:rPr lang="ru-RU" dirty="0"/>
              <a:t>предприятия пред държавните и </a:t>
            </a:r>
            <a:r>
              <a:rPr lang="ru-RU" dirty="0" smtClean="0"/>
              <a:t>обществени </a:t>
            </a:r>
            <a:r>
              <a:rPr lang="ru-RU" dirty="0"/>
              <a:t>органи и </a:t>
            </a:r>
            <a:r>
              <a:rPr lang="ru-RU" dirty="0" smtClean="0"/>
              <a:t>организации.</a:t>
            </a:r>
            <a:endParaRPr lang="bg-BG" dirty="0" smtClean="0"/>
          </a:p>
          <a:p>
            <a:endParaRPr lang="bg-BG" dirty="0" smtClean="0"/>
          </a:p>
          <a:p>
            <a:endParaRPr lang="bg-BG" dirty="0" smtClean="0"/>
          </a:p>
          <a:p>
            <a:endParaRPr lang="bg-BG" dirty="0" smtClean="0"/>
          </a:p>
          <a:p>
            <a:endParaRPr lang="bg-BG" dirty="0" smtClean="0"/>
          </a:p>
          <a:p>
            <a:endParaRPr lang="bg-BG" dirty="0" smtClean="0"/>
          </a:p>
          <a:p>
            <a:endParaRPr lang="bg-BG" dirty="0" smtClean="0"/>
          </a:p>
          <a:p>
            <a:endParaRPr lang="bg-BG" dirty="0" smtClean="0"/>
          </a:p>
          <a:p>
            <a:endParaRPr lang="bg-BG" dirty="0"/>
          </a:p>
        </p:txBody>
      </p:sp>
      <p:sp>
        <p:nvSpPr>
          <p:cNvPr id="8" name="Rectangle 7"/>
          <p:cNvSpPr/>
          <p:nvPr/>
        </p:nvSpPr>
        <p:spPr>
          <a:xfrm>
            <a:off x="395536" y="197686"/>
            <a:ext cx="8496944" cy="400110"/>
          </a:xfrm>
          <a:prstGeom prst="rect">
            <a:avLst/>
          </a:prstGeom>
        </p:spPr>
        <p:txBody>
          <a:bodyPr wrap="square">
            <a:spAutoFit/>
          </a:bodyPr>
          <a:lstStyle/>
          <a:p>
            <a:pPr algn="ctr"/>
            <a:r>
              <a:rPr lang="bg-BG" sz="2000" b="1" dirty="0" smtClean="0">
                <a:solidFill>
                  <a:schemeClr val="bg1"/>
                </a:solidFill>
                <a:latin typeface="Arial" pitchFamily="34" charset="0"/>
                <a:cs typeface="Arial" pitchFamily="34" charset="0"/>
              </a:rPr>
              <a:t>НФРИ - Сдружение </a:t>
            </a:r>
            <a:r>
              <a:rPr lang="bg-BG" sz="2000" b="1" dirty="0">
                <a:solidFill>
                  <a:schemeClr val="bg1"/>
                </a:solidFill>
                <a:latin typeface="Arial" pitchFamily="34" charset="0"/>
                <a:cs typeface="Arial" pitchFamily="34" charset="0"/>
              </a:rPr>
              <a:t>с нестопанска цел от обществена полза </a:t>
            </a:r>
          </a:p>
        </p:txBody>
      </p:sp>
      <p:pic>
        <p:nvPicPr>
          <p:cNvPr id="5122" name="Picture 2" descr="C:\Users\Vera Veleva\Desktop\kick_off_meeting\prezentacia_Bez_granizi\700-00017033w.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040" b="61931"/>
          <a:stretch/>
        </p:blipFill>
        <p:spPr bwMode="auto">
          <a:xfrm>
            <a:off x="1061304" y="2780928"/>
            <a:ext cx="6985000" cy="1822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527708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64704"/>
          </a:xfrm>
          <a:prstGeom prst="rect">
            <a:avLst/>
          </a:prstGeom>
          <a:solidFill>
            <a:schemeClr val="accent6">
              <a:lumMod val="75000"/>
            </a:schemeClr>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bg-BG" sz="2800" b="1" dirty="0" smtClean="0">
                <a:latin typeface="Arial" pitchFamily="34" charset="0"/>
                <a:cs typeface="Arial" pitchFamily="34" charset="0"/>
              </a:rPr>
              <a:t>ДЕЙНОСТ</a:t>
            </a:r>
            <a:endParaRPr lang="bg-BG" sz="2800" b="1" dirty="0">
              <a:latin typeface="Arial" pitchFamily="34" charset="0"/>
              <a:cs typeface="Arial" pitchFamily="34" charset="0"/>
            </a:endParaRPr>
          </a:p>
        </p:txBody>
      </p:sp>
      <p:sp>
        <p:nvSpPr>
          <p:cNvPr id="5" name="Rectangle 4"/>
          <p:cNvSpPr/>
          <p:nvPr/>
        </p:nvSpPr>
        <p:spPr>
          <a:xfrm>
            <a:off x="0" y="6093296"/>
            <a:ext cx="9144000" cy="764704"/>
          </a:xfrm>
          <a:prstGeom prst="rect">
            <a:avLst/>
          </a:prstGeom>
          <a:solidFill>
            <a:srgbClr val="3E01AB"/>
          </a:solidFill>
          <a:ln>
            <a:solidFill>
              <a:srgbClr val="2D0298"/>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bg-BG"/>
          </a:p>
        </p:txBody>
      </p:sp>
      <p:sp>
        <p:nvSpPr>
          <p:cNvPr id="7" name="Rectangle 6"/>
          <p:cNvSpPr/>
          <p:nvPr/>
        </p:nvSpPr>
        <p:spPr>
          <a:xfrm>
            <a:off x="223259" y="1556792"/>
            <a:ext cx="8352928" cy="4308872"/>
          </a:xfrm>
          <a:prstGeom prst="rect">
            <a:avLst/>
          </a:prstGeom>
        </p:spPr>
        <p:txBody>
          <a:bodyPr wrap="square">
            <a:spAutoFit/>
          </a:bodyPr>
          <a:lstStyle/>
          <a:p>
            <a:endParaRPr lang="bg-BG" b="1" dirty="0" smtClean="0">
              <a:solidFill>
                <a:schemeClr val="accent6">
                  <a:lumMod val="75000"/>
                </a:schemeClr>
              </a:solidFill>
            </a:endParaRPr>
          </a:p>
          <a:p>
            <a:pPr marL="285750" indent="-285750" algn="just">
              <a:buBlip>
                <a:blip r:embed="rId2"/>
              </a:buBlip>
            </a:pPr>
            <a:r>
              <a:rPr lang="bg-BG" b="1" dirty="0" smtClean="0">
                <a:solidFill>
                  <a:schemeClr val="accent6">
                    <a:lumMod val="75000"/>
                  </a:schemeClr>
                </a:solidFill>
              </a:rPr>
              <a:t>Активно </a:t>
            </a:r>
            <a:r>
              <a:rPr lang="bg-BG" b="1" dirty="0">
                <a:solidFill>
                  <a:schemeClr val="accent6">
                    <a:lumMod val="75000"/>
                  </a:schemeClr>
                </a:solidFill>
              </a:rPr>
              <a:t>участие в процеси за изготвянето на държавни политики </a:t>
            </a:r>
            <a:r>
              <a:rPr lang="bg-BG" sz="1400" dirty="0"/>
              <a:t>и нормативни актове в сферите, засягащи интеграцията на хората с увреждания в обществото, участие в публични дебати, регионални и национални </a:t>
            </a:r>
            <a:r>
              <a:rPr lang="bg-BG" sz="1400" dirty="0" smtClean="0"/>
              <a:t>и международни форуми, пр.</a:t>
            </a:r>
            <a:endParaRPr lang="bg-BG" sz="1400" dirty="0"/>
          </a:p>
          <a:p>
            <a:pPr marL="285750" indent="-285750" algn="just">
              <a:buBlip>
                <a:blip r:embed="rId2"/>
              </a:buBlip>
            </a:pPr>
            <a:endParaRPr lang="bg-BG" dirty="0"/>
          </a:p>
          <a:p>
            <a:pPr marL="285750" lvl="0" indent="-285750" algn="just">
              <a:buBlip>
                <a:blip r:embed="rId2"/>
              </a:buBlip>
            </a:pPr>
            <a:r>
              <a:rPr lang="bg-BG" b="1" dirty="0">
                <a:solidFill>
                  <a:srgbClr val="2D0298"/>
                </a:solidFill>
              </a:rPr>
              <a:t>Подпомагане </a:t>
            </a:r>
            <a:r>
              <a:rPr lang="bg-BG" b="1" dirty="0" smtClean="0">
                <a:solidFill>
                  <a:srgbClr val="2D0298"/>
                </a:solidFill>
              </a:rPr>
              <a:t>и консултации на </a:t>
            </a:r>
            <a:r>
              <a:rPr lang="bg-BG" b="1" dirty="0">
                <a:solidFill>
                  <a:srgbClr val="2D0298"/>
                </a:solidFill>
              </a:rPr>
              <a:t>специализираните предприятия </a:t>
            </a:r>
            <a:r>
              <a:rPr lang="bg-BG" sz="1400" dirty="0"/>
              <a:t>на хората с увреждания чрез разширяване </a:t>
            </a:r>
            <a:r>
              <a:rPr lang="bg-BG" sz="1400" dirty="0" smtClean="0"/>
              <a:t>на </a:t>
            </a:r>
            <a:r>
              <a:rPr lang="bg-BG" sz="1400" dirty="0"/>
              <a:t>изработване на методологически ръководства, обучения и консултации за въвеждане на европейски стандарти и проучване на възможности за по-добри пазарни позиции и възможности за трудова реализация на хората с </a:t>
            </a:r>
            <a:r>
              <a:rPr lang="bg-BG" sz="1400" dirty="0" smtClean="0"/>
              <a:t>увреждания.</a:t>
            </a:r>
            <a:endParaRPr lang="bg-BG" sz="1400" dirty="0"/>
          </a:p>
          <a:p>
            <a:pPr marL="285750" indent="-285750" algn="just">
              <a:buBlip>
                <a:blip r:embed="rId2"/>
              </a:buBlip>
            </a:pPr>
            <a:endParaRPr lang="bg-BG" dirty="0" smtClean="0"/>
          </a:p>
          <a:p>
            <a:pPr marL="285750" indent="-285750" algn="just">
              <a:buBlip>
                <a:blip r:embed="rId2"/>
              </a:buBlip>
            </a:pPr>
            <a:r>
              <a:rPr lang="bg-BG" b="1" dirty="0">
                <a:solidFill>
                  <a:schemeClr val="accent6">
                    <a:lumMod val="75000"/>
                  </a:schemeClr>
                </a:solidFill>
              </a:rPr>
              <a:t>Разработване и участие в изпълнението на проекти</a:t>
            </a:r>
            <a:r>
              <a:rPr lang="bg-BG" dirty="0"/>
              <a:t>, </a:t>
            </a:r>
            <a:r>
              <a:rPr lang="bg-BG" sz="1400" dirty="0"/>
              <a:t>свързани с подобряване на общото състояние на хората с увреждания в </a:t>
            </a:r>
            <a:r>
              <a:rPr lang="bg-BG" sz="1400" dirty="0" smtClean="0"/>
              <a:t>обществото (</a:t>
            </a:r>
            <a:r>
              <a:rPr lang="bg-BG" sz="1400" dirty="0"/>
              <a:t>повишаване на квалификациите на хората с увреждания, подобряване на средата, базата и процеса на работа на специализираните предприятия, обучения за ефикасна комуникация и културни </a:t>
            </a:r>
            <a:r>
              <a:rPr lang="bg-BG" sz="1400" dirty="0" smtClean="0"/>
              <a:t>прояви).</a:t>
            </a:r>
          </a:p>
          <a:p>
            <a:pPr marL="285750" indent="-285750">
              <a:buBlip>
                <a:blip r:embed="rId2"/>
              </a:buBlip>
            </a:pPr>
            <a:endParaRPr lang="bg-BG" dirty="0"/>
          </a:p>
          <a:p>
            <a:pPr marL="285750" indent="-285750">
              <a:buBlip>
                <a:blip r:embed="rId2"/>
              </a:buBlip>
            </a:pPr>
            <a:r>
              <a:rPr lang="bg-BG" b="1" dirty="0">
                <a:solidFill>
                  <a:srgbClr val="2D0298"/>
                </a:solidFill>
              </a:rPr>
              <a:t>Международно сътрудничество</a:t>
            </a:r>
            <a:endParaRPr lang="bg-BG" b="1" dirty="0" smtClean="0">
              <a:solidFill>
                <a:srgbClr val="2D0298"/>
              </a:solidFill>
            </a:endParaRPr>
          </a:p>
          <a:p>
            <a:pPr marL="285750" indent="-285750">
              <a:buBlip>
                <a:blip r:embed="rId2"/>
              </a:buBlip>
            </a:pPr>
            <a:endParaRPr lang="bg-BG" dirty="0" smtClean="0"/>
          </a:p>
        </p:txBody>
      </p:sp>
      <p:pic>
        <p:nvPicPr>
          <p:cNvPr id="9" name="Picture 8" descr="New_logo_NFRI"/>
          <p:cNvPicPr/>
          <p:nvPr/>
        </p:nvPicPr>
        <p:blipFill rotWithShape="1">
          <a:blip r:embed="rId3" cstate="print">
            <a:extLst>
              <a:ext uri="{BEBA8EAE-BF5A-486C-A8C5-ECC9F3942E4B}">
                <a14:imgProps xmlns:a14="http://schemas.microsoft.com/office/drawing/2010/main">
                  <a14:imgLayer r:embed="rId4">
                    <a14:imgEffect>
                      <a14:backgroundRemoval t="0" b="100000" l="45884" r="60344">
                        <a14:foregroundMark x1="50036" y1="24044" x2="47459" y2="35519"/>
                        <a14:foregroundMark x1="52040" y1="18579" x2="52040" y2="37705"/>
                      </a14:backgroundRemoval>
                    </a14:imgEffect>
                  </a14:imgLayer>
                </a14:imgProps>
              </a:ext>
            </a:extLst>
          </a:blip>
          <a:srcRect l="43787" r="39255"/>
          <a:stretch/>
        </p:blipFill>
        <p:spPr bwMode="auto">
          <a:xfrm>
            <a:off x="7817603" y="908719"/>
            <a:ext cx="1326397" cy="928547"/>
          </a:xfrm>
          <a:prstGeom prst="rect">
            <a:avLst/>
          </a:prstGeom>
          <a:noFill/>
          <a:ln w="9525">
            <a:noFill/>
            <a:miter lim="800000"/>
            <a:headEnd/>
            <a:tailEnd/>
          </a:ln>
        </p:spPr>
      </p:pic>
    </p:spTree>
    <p:extLst>
      <p:ext uri="{BB962C8B-B14F-4D97-AF65-F5344CB8AC3E}">
        <p14:creationId xmlns:p14="http://schemas.microsoft.com/office/powerpoint/2010/main" val="224160674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093296"/>
            <a:ext cx="9144000" cy="764704"/>
          </a:xfrm>
          <a:prstGeom prst="rect">
            <a:avLst/>
          </a:prstGeom>
          <a:solidFill>
            <a:srgbClr val="3E01AB"/>
          </a:solidFill>
          <a:ln>
            <a:solidFill>
              <a:srgbClr val="2D0298"/>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bg-BG">
              <a:solidFill>
                <a:prstClr val="white"/>
              </a:solidFill>
            </a:endParaRPr>
          </a:p>
        </p:txBody>
      </p:sp>
      <p:sp>
        <p:nvSpPr>
          <p:cNvPr id="6" name="Rectangle 5"/>
          <p:cNvSpPr/>
          <p:nvPr/>
        </p:nvSpPr>
        <p:spPr>
          <a:xfrm>
            <a:off x="0" y="0"/>
            <a:ext cx="9144000" cy="764704"/>
          </a:xfrm>
          <a:prstGeom prst="rect">
            <a:avLst/>
          </a:prstGeom>
          <a:solidFill>
            <a:schemeClr val="accent6">
              <a:lumMod val="75000"/>
            </a:schemeClr>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bg-BG" sz="2800" b="1" dirty="0" smtClean="0">
                <a:solidFill>
                  <a:prstClr val="white"/>
                </a:solidFill>
              </a:rPr>
              <a:t>ЧЛЕНОВЕ</a:t>
            </a:r>
            <a:endParaRPr lang="bg-BG" sz="2800" b="1" dirty="0">
              <a:solidFill>
                <a:prstClr val="white"/>
              </a:solidFill>
            </a:endParaRPr>
          </a:p>
        </p:txBody>
      </p:sp>
      <p:pic>
        <p:nvPicPr>
          <p:cNvPr id="7" name="Picture 6" descr="New_logo_NFRI"/>
          <p:cNvPicPr/>
          <p:nvPr/>
        </p:nvPicPr>
        <p:blipFill rotWithShape="1">
          <a:blip r:embed="rId2" cstate="print">
            <a:extLst>
              <a:ext uri="{BEBA8EAE-BF5A-486C-A8C5-ECC9F3942E4B}">
                <a14:imgProps xmlns:a14="http://schemas.microsoft.com/office/drawing/2010/main">
                  <a14:imgLayer r:embed="rId3">
                    <a14:imgEffect>
                      <a14:backgroundRemoval t="0" b="100000" l="45884" r="60344">
                        <a14:foregroundMark x1="50036" y1="24044" x2="47459" y2="35519"/>
                        <a14:foregroundMark x1="52040" y1="18579" x2="52040" y2="37705"/>
                      </a14:backgroundRemoval>
                    </a14:imgEffect>
                  </a14:imgLayer>
                </a14:imgProps>
              </a:ext>
            </a:extLst>
          </a:blip>
          <a:srcRect l="43787" r="39255"/>
          <a:stretch/>
        </p:blipFill>
        <p:spPr bwMode="auto">
          <a:xfrm>
            <a:off x="7817603" y="908719"/>
            <a:ext cx="1326397" cy="928547"/>
          </a:xfrm>
          <a:prstGeom prst="rect">
            <a:avLst/>
          </a:prstGeom>
          <a:noFill/>
          <a:ln w="9525">
            <a:noFill/>
            <a:miter lim="800000"/>
            <a:headEnd/>
            <a:tailEnd/>
          </a:ln>
        </p:spPr>
      </p:pic>
      <p:pic>
        <p:nvPicPr>
          <p:cNvPr id="4098" name="Picture 2" descr="C:\Users\Vera Veleva\Desktop\kick_off_meeting\prezentacia_Bez_granizi\bulgaria-map.png"/>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043607" y="1115206"/>
            <a:ext cx="6773995" cy="490608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New_logo_NFRI"/>
          <p:cNvPicPr/>
          <p:nvPr/>
        </p:nvPicPr>
        <p:blipFill rotWithShape="1">
          <a:blip r:embed="rId2" cstate="print">
            <a:extLst>
              <a:ext uri="{BEBA8EAE-BF5A-486C-A8C5-ECC9F3942E4B}">
                <a14:imgProps xmlns:a14="http://schemas.microsoft.com/office/drawing/2010/main">
                  <a14:imgLayer r:embed="rId3">
                    <a14:imgEffect>
                      <a14:backgroundRemoval t="0" b="100000" l="45884" r="60344">
                        <a14:foregroundMark x1="50036" y1="24044" x2="47459" y2="35519"/>
                        <a14:foregroundMark x1="52040" y1="18579" x2="52040" y2="37705"/>
                      </a14:backgroundRemoval>
                    </a14:imgEffect>
                  </a14:imgLayer>
                </a14:imgProps>
              </a:ext>
            </a:extLst>
          </a:blip>
          <a:srcRect l="43787" r="39255"/>
          <a:stretch/>
        </p:blipFill>
        <p:spPr bwMode="auto">
          <a:xfrm>
            <a:off x="1979712" y="2931017"/>
            <a:ext cx="864095" cy="648072"/>
          </a:xfrm>
          <a:prstGeom prst="rect">
            <a:avLst/>
          </a:prstGeom>
          <a:noFill/>
          <a:ln w="9525">
            <a:noFill/>
            <a:miter lim="800000"/>
            <a:headEnd/>
            <a:tailEnd/>
          </a:ln>
        </p:spPr>
      </p:pic>
      <p:sp>
        <p:nvSpPr>
          <p:cNvPr id="3" name="Flowchart: Connector 2"/>
          <p:cNvSpPr/>
          <p:nvPr/>
        </p:nvSpPr>
        <p:spPr>
          <a:xfrm>
            <a:off x="3419872" y="2708920"/>
            <a:ext cx="114300" cy="114300"/>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bg-BG"/>
          </a:p>
        </p:txBody>
      </p:sp>
      <p:sp>
        <p:nvSpPr>
          <p:cNvPr id="10" name="Flowchart: Connector 9"/>
          <p:cNvSpPr/>
          <p:nvPr/>
        </p:nvSpPr>
        <p:spPr>
          <a:xfrm>
            <a:off x="2469703" y="4502825"/>
            <a:ext cx="114300" cy="114300"/>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bg-BG"/>
          </a:p>
        </p:txBody>
      </p:sp>
      <p:sp>
        <p:nvSpPr>
          <p:cNvPr id="11" name="Flowchart: Connector 10"/>
          <p:cNvSpPr/>
          <p:nvPr/>
        </p:nvSpPr>
        <p:spPr>
          <a:xfrm>
            <a:off x="6876256" y="2612574"/>
            <a:ext cx="114300" cy="114300"/>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bg-BG"/>
          </a:p>
        </p:txBody>
      </p:sp>
      <p:sp>
        <p:nvSpPr>
          <p:cNvPr id="12" name="Flowchart: Connector 11"/>
          <p:cNvSpPr/>
          <p:nvPr/>
        </p:nvSpPr>
        <p:spPr>
          <a:xfrm>
            <a:off x="2786657" y="3618537"/>
            <a:ext cx="114300" cy="114300"/>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bg-BG"/>
          </a:p>
        </p:txBody>
      </p:sp>
      <p:sp>
        <p:nvSpPr>
          <p:cNvPr id="13" name="Flowchart: Connector 12"/>
          <p:cNvSpPr/>
          <p:nvPr/>
        </p:nvSpPr>
        <p:spPr>
          <a:xfrm>
            <a:off x="4457700" y="2844861"/>
            <a:ext cx="114300" cy="114300"/>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bg-BG"/>
          </a:p>
        </p:txBody>
      </p:sp>
      <p:sp>
        <p:nvSpPr>
          <p:cNvPr id="14" name="Flowchart: Connector 13"/>
          <p:cNvSpPr/>
          <p:nvPr/>
        </p:nvSpPr>
        <p:spPr>
          <a:xfrm>
            <a:off x="3707555" y="4094406"/>
            <a:ext cx="114300" cy="114300"/>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bg-BG"/>
          </a:p>
        </p:txBody>
      </p:sp>
      <p:sp>
        <p:nvSpPr>
          <p:cNvPr id="15" name="Flowchart: Connector 14"/>
          <p:cNvSpPr/>
          <p:nvPr/>
        </p:nvSpPr>
        <p:spPr>
          <a:xfrm>
            <a:off x="5724128" y="2993707"/>
            <a:ext cx="114300" cy="114300"/>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bg-BG"/>
          </a:p>
        </p:txBody>
      </p:sp>
      <p:sp>
        <p:nvSpPr>
          <p:cNvPr id="16" name="Flowchart: Connector 15"/>
          <p:cNvSpPr/>
          <p:nvPr/>
        </p:nvSpPr>
        <p:spPr>
          <a:xfrm>
            <a:off x="3362722" y="4094539"/>
            <a:ext cx="114300" cy="114300"/>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bg-BG"/>
          </a:p>
        </p:txBody>
      </p:sp>
      <p:sp>
        <p:nvSpPr>
          <p:cNvPr id="17" name="Flowchart: Connector 16"/>
          <p:cNvSpPr/>
          <p:nvPr/>
        </p:nvSpPr>
        <p:spPr>
          <a:xfrm>
            <a:off x="3512754" y="4388525"/>
            <a:ext cx="114300" cy="114300"/>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bg-BG"/>
          </a:p>
        </p:txBody>
      </p:sp>
      <p:sp>
        <p:nvSpPr>
          <p:cNvPr id="18" name="Flowchart: Connector 17"/>
          <p:cNvSpPr/>
          <p:nvPr/>
        </p:nvSpPr>
        <p:spPr>
          <a:xfrm>
            <a:off x="4572000" y="2204864"/>
            <a:ext cx="114300" cy="114300"/>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bg-BG"/>
          </a:p>
        </p:txBody>
      </p:sp>
      <p:sp>
        <p:nvSpPr>
          <p:cNvPr id="19" name="Flowchart: Connector 18"/>
          <p:cNvSpPr/>
          <p:nvPr/>
        </p:nvSpPr>
        <p:spPr>
          <a:xfrm>
            <a:off x="2354609" y="2498274"/>
            <a:ext cx="114300" cy="114300"/>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bg-BG"/>
          </a:p>
        </p:txBody>
      </p:sp>
      <p:sp>
        <p:nvSpPr>
          <p:cNvPr id="20" name="Flowchart: Connector 19"/>
          <p:cNvSpPr/>
          <p:nvPr/>
        </p:nvSpPr>
        <p:spPr>
          <a:xfrm>
            <a:off x="5096272" y="4385320"/>
            <a:ext cx="114300" cy="114300"/>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bg-BG"/>
          </a:p>
        </p:txBody>
      </p:sp>
      <p:sp>
        <p:nvSpPr>
          <p:cNvPr id="21" name="Flowchart: Connector 20"/>
          <p:cNvSpPr/>
          <p:nvPr/>
        </p:nvSpPr>
        <p:spPr>
          <a:xfrm>
            <a:off x="3724672" y="3013720"/>
            <a:ext cx="114300" cy="114300"/>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bg-BG"/>
          </a:p>
        </p:txBody>
      </p:sp>
      <p:sp>
        <p:nvSpPr>
          <p:cNvPr id="9" name="TextBox 8"/>
          <p:cNvSpPr txBox="1"/>
          <p:nvPr/>
        </p:nvSpPr>
        <p:spPr>
          <a:xfrm>
            <a:off x="5575727" y="4820959"/>
            <a:ext cx="3600400" cy="923330"/>
          </a:xfrm>
          <a:prstGeom prst="rect">
            <a:avLst/>
          </a:prstGeom>
          <a:noFill/>
        </p:spPr>
        <p:txBody>
          <a:bodyPr wrap="square" rtlCol="0">
            <a:spAutoFit/>
          </a:bodyPr>
          <a:lstStyle/>
          <a:p>
            <a:r>
              <a:rPr lang="bg-BG" b="1" dirty="0" smtClean="0"/>
              <a:t>57</a:t>
            </a:r>
            <a:r>
              <a:rPr lang="bg-BG" dirty="0" smtClean="0"/>
              <a:t> предприятия (%)</a:t>
            </a:r>
          </a:p>
          <a:p>
            <a:endParaRPr lang="bg-BG" dirty="0" smtClean="0"/>
          </a:p>
          <a:p>
            <a:endParaRPr lang="bg-BG" dirty="0"/>
          </a:p>
        </p:txBody>
      </p:sp>
    </p:spTree>
    <p:extLst>
      <p:ext uri="{BB962C8B-B14F-4D97-AF65-F5344CB8AC3E}">
        <p14:creationId xmlns:p14="http://schemas.microsoft.com/office/powerpoint/2010/main" val="388635561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Effect transition="in" filter="fade">
                                      <p:cBhvr>
                                        <p:cTn id="9" dur="1000"/>
                                        <p:tgtEl>
                                          <p:spTgt spid="4098"/>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par>
                                <p:cTn id="16" presetID="26" presetClass="emph" presetSubtype="0" fill="hold" nodeType="with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093296"/>
            <a:ext cx="9144000" cy="764704"/>
          </a:xfrm>
          <a:prstGeom prst="rect">
            <a:avLst/>
          </a:prstGeom>
          <a:solidFill>
            <a:srgbClr val="3E01AB"/>
          </a:solidFill>
          <a:ln>
            <a:solidFill>
              <a:srgbClr val="2D0298"/>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bg-BG">
              <a:solidFill>
                <a:prstClr val="white"/>
              </a:solidFill>
            </a:endParaRPr>
          </a:p>
        </p:txBody>
      </p:sp>
      <p:sp>
        <p:nvSpPr>
          <p:cNvPr id="6" name="Rectangle 5"/>
          <p:cNvSpPr/>
          <p:nvPr/>
        </p:nvSpPr>
        <p:spPr>
          <a:xfrm>
            <a:off x="0" y="0"/>
            <a:ext cx="9144000" cy="764704"/>
          </a:xfrm>
          <a:prstGeom prst="rect">
            <a:avLst/>
          </a:prstGeom>
          <a:solidFill>
            <a:schemeClr val="accent6">
              <a:lumMod val="75000"/>
            </a:schemeClr>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bg-BG" sz="2800" b="1" dirty="0" smtClean="0">
                <a:solidFill>
                  <a:schemeClr val="bg1"/>
                </a:solidFill>
                <a:latin typeface="Arial" pitchFamily="34" charset="0"/>
                <a:cs typeface="Arial" pitchFamily="34" charset="0"/>
              </a:rPr>
              <a:t>ПОСТИЖЕНИЯ</a:t>
            </a:r>
            <a:endParaRPr lang="bg-BG" sz="2800" b="1" dirty="0">
              <a:solidFill>
                <a:schemeClr val="bg1"/>
              </a:solidFill>
              <a:latin typeface="Arial" pitchFamily="34" charset="0"/>
              <a:cs typeface="Arial" pitchFamily="34" charset="0"/>
            </a:endParaRPr>
          </a:p>
        </p:txBody>
      </p:sp>
      <p:sp>
        <p:nvSpPr>
          <p:cNvPr id="2" name="TextBox 1"/>
          <p:cNvSpPr txBox="1"/>
          <p:nvPr/>
        </p:nvSpPr>
        <p:spPr>
          <a:xfrm>
            <a:off x="2339752" y="1052736"/>
            <a:ext cx="5885185" cy="5139869"/>
          </a:xfrm>
          <a:prstGeom prst="rect">
            <a:avLst/>
          </a:prstGeom>
          <a:noFill/>
        </p:spPr>
        <p:txBody>
          <a:bodyPr wrap="square" rtlCol="0">
            <a:spAutoFit/>
          </a:bodyPr>
          <a:lstStyle/>
          <a:p>
            <a:pPr algn="ctr"/>
            <a:endParaRPr lang="bg-BG" b="1" dirty="0" smtClean="0">
              <a:solidFill>
                <a:schemeClr val="accent6">
                  <a:lumMod val="75000"/>
                </a:schemeClr>
              </a:solidFill>
            </a:endParaRPr>
          </a:p>
          <a:p>
            <a:pPr algn="ctr"/>
            <a:r>
              <a:rPr lang="bg-BG" b="1" dirty="0" smtClean="0">
                <a:solidFill>
                  <a:schemeClr val="accent6">
                    <a:lumMod val="75000"/>
                  </a:schemeClr>
                </a:solidFill>
              </a:rPr>
              <a:t>Признания: </a:t>
            </a:r>
          </a:p>
          <a:p>
            <a:pPr algn="just"/>
            <a:r>
              <a:rPr lang="bg-BG" sz="1600" dirty="0" smtClean="0"/>
              <a:t>НФРИ </a:t>
            </a:r>
            <a:r>
              <a:rPr lang="bg-BG" sz="1600" dirty="0"/>
              <a:t>е национално и европейски призната </a:t>
            </a:r>
            <a:r>
              <a:rPr lang="bg-BG" sz="1600" dirty="0" smtClean="0"/>
              <a:t>организация</a:t>
            </a:r>
            <a:r>
              <a:rPr lang="bg-BG" sz="1600" dirty="0"/>
              <a:t>, обслужваща специализираните предприятия на хора с увреждания, членуваща в </a:t>
            </a:r>
            <a:r>
              <a:rPr lang="bg-BG" sz="1600" b="1" dirty="0"/>
              <a:t>Европейският форум на хората с </a:t>
            </a:r>
            <a:r>
              <a:rPr lang="bg-BG" sz="1600" b="1" dirty="0" smtClean="0"/>
              <a:t>увреждания</a:t>
            </a:r>
            <a:r>
              <a:rPr lang="bg-BG" sz="1600" dirty="0" smtClean="0"/>
              <a:t>. </a:t>
            </a:r>
            <a:endParaRPr lang="en-US" sz="1600" dirty="0" smtClean="0"/>
          </a:p>
          <a:p>
            <a:endParaRPr lang="bg-BG" b="1" dirty="0" smtClean="0">
              <a:solidFill>
                <a:srgbClr val="2D0298"/>
              </a:solidFill>
            </a:endParaRPr>
          </a:p>
          <a:p>
            <a:pPr algn="ctr"/>
            <a:r>
              <a:rPr lang="bg-BG" b="1" dirty="0" smtClean="0">
                <a:solidFill>
                  <a:srgbClr val="2D0298"/>
                </a:solidFill>
              </a:rPr>
              <a:t>Проекти</a:t>
            </a:r>
            <a:r>
              <a:rPr lang="en-US" sz="1600" b="1" dirty="0" smtClean="0">
                <a:solidFill>
                  <a:srgbClr val="2D0298"/>
                </a:solidFill>
              </a:rPr>
              <a:t>:</a:t>
            </a:r>
            <a:endParaRPr lang="ru-RU" sz="1600" dirty="0"/>
          </a:p>
          <a:p>
            <a:pPr algn="just"/>
            <a:r>
              <a:rPr lang="en-US" sz="1600" dirty="0" smtClean="0"/>
              <a:t>2010-11 “</a:t>
            </a:r>
            <a:r>
              <a:rPr lang="bg-BG" sz="1600" dirty="0"/>
              <a:t>П</a:t>
            </a:r>
            <a:r>
              <a:rPr lang="bg-BG" sz="1600" dirty="0" smtClean="0"/>
              <a:t>осредничество </a:t>
            </a:r>
            <a:r>
              <a:rPr lang="bg-BG" sz="1600" dirty="0"/>
              <a:t>и електронни услуги – нова форма за достоен живот и преодоляване на социалното </a:t>
            </a:r>
            <a:r>
              <a:rPr lang="bg-BG" sz="1600" dirty="0" smtClean="0"/>
              <a:t>изключване“</a:t>
            </a:r>
            <a:endParaRPr lang="en-US" sz="1600" dirty="0" smtClean="0"/>
          </a:p>
          <a:p>
            <a:pPr algn="just"/>
            <a:endParaRPr lang="en-US" sz="1600" dirty="0" smtClean="0"/>
          </a:p>
          <a:p>
            <a:pPr algn="just"/>
            <a:r>
              <a:rPr lang="en-US" sz="1600" dirty="0" smtClean="0"/>
              <a:t>2010 </a:t>
            </a:r>
            <a:r>
              <a:rPr lang="ru-RU" sz="1600" dirty="0"/>
              <a:t>“Устойчиво развитие на местните икономики и общности чрез: социална икономика, подобряване на социалните услуги и ефективното усвояване на средства от Структурните фондове</a:t>
            </a:r>
            <a:r>
              <a:rPr lang="en-US" sz="1600" dirty="0"/>
              <a:t>”</a:t>
            </a:r>
            <a:endParaRPr lang="ru-RU" sz="1600" dirty="0"/>
          </a:p>
          <a:p>
            <a:pPr algn="just"/>
            <a:endParaRPr lang="en-US" sz="1600" dirty="0"/>
          </a:p>
          <a:p>
            <a:pPr algn="just"/>
            <a:r>
              <a:rPr lang="en-US" sz="1600" dirty="0"/>
              <a:t>2009 “</a:t>
            </a:r>
            <a:r>
              <a:rPr lang="ru-RU" sz="1600" dirty="0"/>
              <a:t>Създаване, прилагане и промоция на добри европейски практики осигуряващи достъп до услуги на хора с увреждания</a:t>
            </a:r>
            <a:r>
              <a:rPr lang="en-US" sz="1600" dirty="0"/>
              <a:t>”</a:t>
            </a:r>
            <a:endParaRPr lang="ru-RU" sz="1600" dirty="0"/>
          </a:p>
          <a:p>
            <a:pPr algn="just"/>
            <a:endParaRPr lang="en-US" sz="1600" dirty="0"/>
          </a:p>
          <a:p>
            <a:pPr algn="just"/>
            <a:r>
              <a:rPr lang="en-US" sz="1600" dirty="0" smtClean="0"/>
              <a:t>2008 </a:t>
            </a:r>
            <a:r>
              <a:rPr lang="ru-RU" sz="1600" dirty="0" smtClean="0"/>
              <a:t>“Умения </a:t>
            </a:r>
            <a:r>
              <a:rPr lang="ru-RU" sz="1600" dirty="0"/>
              <a:t>за по-добра работа и за по-добър живот чрез обучение на работното място” </a:t>
            </a:r>
            <a:endParaRPr lang="bg-BG" sz="1600" dirty="0"/>
          </a:p>
        </p:txBody>
      </p:sp>
      <p:pic>
        <p:nvPicPr>
          <p:cNvPr id="1026" name="Picture 2" descr="http://nfri.bg/img/10years-5w.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508" r="24420"/>
          <a:stretch/>
        </p:blipFill>
        <p:spPr bwMode="auto">
          <a:xfrm>
            <a:off x="26846" y="1577546"/>
            <a:ext cx="2312906" cy="343563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New_logo_NFRI"/>
          <p:cNvPicPr/>
          <p:nvPr/>
        </p:nvPicPr>
        <p:blipFill rotWithShape="1">
          <a:blip r:embed="rId3" cstate="print">
            <a:extLst>
              <a:ext uri="{BEBA8EAE-BF5A-486C-A8C5-ECC9F3942E4B}">
                <a14:imgProps xmlns:a14="http://schemas.microsoft.com/office/drawing/2010/main">
                  <a14:imgLayer r:embed="rId4">
                    <a14:imgEffect>
                      <a14:backgroundRemoval t="0" b="100000" l="45884" r="60344">
                        <a14:foregroundMark x1="50036" y1="24044" x2="47459" y2="35519"/>
                        <a14:foregroundMark x1="52040" y1="18579" x2="52040" y2="37705"/>
                      </a14:backgroundRemoval>
                    </a14:imgEffect>
                  </a14:imgLayer>
                </a14:imgProps>
              </a:ext>
            </a:extLst>
          </a:blip>
          <a:srcRect l="43787" r="39255"/>
          <a:stretch/>
        </p:blipFill>
        <p:spPr bwMode="auto">
          <a:xfrm>
            <a:off x="7817603" y="908719"/>
            <a:ext cx="1326397" cy="928547"/>
          </a:xfrm>
          <a:prstGeom prst="rect">
            <a:avLst/>
          </a:prstGeom>
          <a:noFill/>
          <a:ln w="9525">
            <a:noFill/>
            <a:miter lim="800000"/>
            <a:headEnd/>
            <a:tailEnd/>
          </a:ln>
        </p:spPr>
      </p:pic>
    </p:spTree>
    <p:extLst>
      <p:ext uri="{BB962C8B-B14F-4D97-AF65-F5344CB8AC3E}">
        <p14:creationId xmlns:p14="http://schemas.microsoft.com/office/powerpoint/2010/main" val="388635561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7"/>
                                        </p:tgtEl>
                                      </p:cBhvr>
                                    </p:animEffect>
                                    <p:animScale>
                                      <p:cBhvr>
                                        <p:cTn id="7"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093296"/>
            <a:ext cx="9144000" cy="764704"/>
          </a:xfrm>
          <a:prstGeom prst="rect">
            <a:avLst/>
          </a:prstGeom>
          <a:solidFill>
            <a:srgbClr val="3E01AB"/>
          </a:solidFill>
          <a:ln>
            <a:solidFill>
              <a:srgbClr val="2D0298"/>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bg-BG">
              <a:solidFill>
                <a:prstClr val="white"/>
              </a:solidFill>
            </a:endParaRPr>
          </a:p>
        </p:txBody>
      </p:sp>
      <p:sp>
        <p:nvSpPr>
          <p:cNvPr id="6" name="Rectangle 5"/>
          <p:cNvSpPr/>
          <p:nvPr/>
        </p:nvSpPr>
        <p:spPr>
          <a:xfrm>
            <a:off x="0" y="0"/>
            <a:ext cx="9144000" cy="764704"/>
          </a:xfrm>
          <a:prstGeom prst="rect">
            <a:avLst/>
          </a:prstGeom>
          <a:solidFill>
            <a:schemeClr val="accent6">
              <a:lumMod val="75000"/>
            </a:schemeClr>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bg-BG" sz="2800" b="1" dirty="0" smtClean="0">
                <a:solidFill>
                  <a:prstClr val="white"/>
                </a:solidFill>
                <a:latin typeface="Arial" pitchFamily="34" charset="0"/>
                <a:cs typeface="Arial" pitchFamily="34" charset="0"/>
              </a:rPr>
              <a:t>ФОРУМИ И ПУБЛИЧНИ ИЗЯВИ</a:t>
            </a:r>
            <a:endParaRPr lang="bg-BG" sz="2800" b="1" dirty="0">
              <a:solidFill>
                <a:prstClr val="white"/>
              </a:solidFill>
              <a:latin typeface="Arial" pitchFamily="34" charset="0"/>
              <a:cs typeface="Arial" pitchFamily="34" charset="0"/>
            </a:endParaRPr>
          </a:p>
        </p:txBody>
      </p:sp>
      <p:sp>
        <p:nvSpPr>
          <p:cNvPr id="2" name="Rectangle 1"/>
          <p:cNvSpPr/>
          <p:nvPr/>
        </p:nvSpPr>
        <p:spPr>
          <a:xfrm>
            <a:off x="4283968" y="4714884"/>
            <a:ext cx="4572000" cy="1292662"/>
          </a:xfrm>
          <a:prstGeom prst="rect">
            <a:avLst/>
          </a:prstGeom>
        </p:spPr>
        <p:txBody>
          <a:bodyPr wrap="square">
            <a:spAutoFit/>
          </a:bodyPr>
          <a:lstStyle/>
          <a:p>
            <a:pPr algn="just"/>
            <a:r>
              <a:rPr lang="ru-RU" dirty="0" smtClean="0"/>
              <a:t>Организира и подпомага  участието на  своите </a:t>
            </a:r>
            <a:r>
              <a:rPr lang="ru-RU" dirty="0"/>
              <a:t>членовете </a:t>
            </a:r>
            <a:r>
              <a:rPr lang="ru-RU" dirty="0" smtClean="0"/>
              <a:t>в </a:t>
            </a:r>
            <a:r>
              <a:rPr lang="ru-RU" dirty="0"/>
              <a:t>национални и международни изложения на стоки и </a:t>
            </a:r>
            <a:r>
              <a:rPr lang="ru-RU" dirty="0" smtClean="0"/>
              <a:t>услуги</a:t>
            </a:r>
          </a:p>
          <a:p>
            <a:endParaRPr lang="ru-RU" sz="1200" dirty="0" smtClean="0"/>
          </a:p>
          <a:p>
            <a:endParaRPr lang="ru-RU" sz="1200" dirty="0"/>
          </a:p>
        </p:txBody>
      </p:sp>
      <p:pic>
        <p:nvPicPr>
          <p:cNvPr id="1026" name="Picture 2" descr="IMG_160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870604"/>
            <a:ext cx="5544616" cy="3464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New_logo_NFRI"/>
          <p:cNvPicPr/>
          <p:nvPr/>
        </p:nvPicPr>
        <p:blipFill rotWithShape="1">
          <a:blip r:embed="rId3" cstate="print">
            <a:extLst>
              <a:ext uri="{BEBA8EAE-BF5A-486C-A8C5-ECC9F3942E4B}">
                <a14:imgProps xmlns:a14="http://schemas.microsoft.com/office/drawing/2010/main">
                  <a14:imgLayer r:embed="rId4">
                    <a14:imgEffect>
                      <a14:backgroundRemoval t="0" b="100000" l="45884" r="60344">
                        <a14:foregroundMark x1="50036" y1="24044" x2="47459" y2="35519"/>
                        <a14:foregroundMark x1="52040" y1="18579" x2="52040" y2="37705"/>
                      </a14:backgroundRemoval>
                    </a14:imgEffect>
                  </a14:imgLayer>
                </a14:imgProps>
              </a:ext>
            </a:extLst>
          </a:blip>
          <a:srcRect l="43787" r="39255"/>
          <a:stretch/>
        </p:blipFill>
        <p:spPr bwMode="auto">
          <a:xfrm>
            <a:off x="7817603" y="908719"/>
            <a:ext cx="1326397" cy="928547"/>
          </a:xfrm>
          <a:prstGeom prst="rect">
            <a:avLst/>
          </a:prstGeom>
          <a:noFill/>
          <a:ln w="9525">
            <a:noFill/>
            <a:miter lim="800000"/>
            <a:headEnd/>
            <a:tailEnd/>
          </a:ln>
        </p:spPr>
      </p:pic>
      <p:sp>
        <p:nvSpPr>
          <p:cNvPr id="8" name="Rectangle 7"/>
          <p:cNvSpPr/>
          <p:nvPr/>
        </p:nvSpPr>
        <p:spPr>
          <a:xfrm>
            <a:off x="0" y="4286256"/>
            <a:ext cx="4143372" cy="461665"/>
          </a:xfrm>
          <a:prstGeom prst="rect">
            <a:avLst/>
          </a:prstGeom>
        </p:spPr>
        <p:txBody>
          <a:bodyPr wrap="square">
            <a:spAutoFit/>
          </a:bodyPr>
          <a:lstStyle/>
          <a:p>
            <a:pPr algn="just"/>
            <a:r>
              <a:rPr lang="ru-RU" sz="1200" b="1" i="1" dirty="0" smtClean="0"/>
              <a:t>Снимка: Европейски панаир на социални предприятия и кооперации на хора с увреждания, Пловдив 29 май 2012 г.</a:t>
            </a:r>
            <a:endParaRPr lang="en-US" sz="1200" b="1" i="1" dirty="0"/>
          </a:p>
        </p:txBody>
      </p:sp>
    </p:spTree>
    <p:extLst>
      <p:ext uri="{BB962C8B-B14F-4D97-AF65-F5344CB8AC3E}">
        <p14:creationId xmlns:p14="http://schemas.microsoft.com/office/powerpoint/2010/main" val="388635561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7"/>
                                        </p:tgtEl>
                                      </p:cBhvr>
                                    </p:animEffect>
                                    <p:animScale>
                                      <p:cBhvr>
                                        <p:cTn id="7"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093296"/>
            <a:ext cx="9144000" cy="764704"/>
          </a:xfrm>
          <a:prstGeom prst="rect">
            <a:avLst/>
          </a:prstGeom>
          <a:solidFill>
            <a:srgbClr val="3E01AB"/>
          </a:solidFill>
          <a:ln>
            <a:solidFill>
              <a:srgbClr val="2D0298"/>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bg-BG">
              <a:solidFill>
                <a:prstClr val="white"/>
              </a:solidFill>
            </a:endParaRPr>
          </a:p>
        </p:txBody>
      </p:sp>
      <p:sp>
        <p:nvSpPr>
          <p:cNvPr id="6" name="Rectangle 5"/>
          <p:cNvSpPr/>
          <p:nvPr/>
        </p:nvSpPr>
        <p:spPr>
          <a:xfrm>
            <a:off x="0" y="0"/>
            <a:ext cx="9144000" cy="764704"/>
          </a:xfrm>
          <a:prstGeom prst="rect">
            <a:avLst/>
          </a:prstGeom>
          <a:solidFill>
            <a:schemeClr val="accent6">
              <a:lumMod val="75000"/>
            </a:schemeClr>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bg-BG" sz="2800" b="1" dirty="0" smtClean="0">
                <a:solidFill>
                  <a:prstClr val="white"/>
                </a:solidFill>
                <a:latin typeface="Arial" pitchFamily="34" charset="0"/>
                <a:cs typeface="Arial" pitchFamily="34" charset="0"/>
              </a:rPr>
              <a:t>ФОРУМИ И ПУБЛИЧНИ ИЗЯВИ</a:t>
            </a:r>
            <a:endParaRPr lang="bg-BG" sz="2800" b="1" dirty="0">
              <a:solidFill>
                <a:prstClr val="white"/>
              </a:solidFill>
              <a:latin typeface="Arial" pitchFamily="34" charset="0"/>
              <a:cs typeface="Arial" pitchFamily="34" charset="0"/>
            </a:endParaRPr>
          </a:p>
        </p:txBody>
      </p:sp>
      <p:sp>
        <p:nvSpPr>
          <p:cNvPr id="2" name="Rectangle 1"/>
          <p:cNvSpPr/>
          <p:nvPr/>
        </p:nvSpPr>
        <p:spPr>
          <a:xfrm>
            <a:off x="4283968" y="4714884"/>
            <a:ext cx="4572000" cy="738664"/>
          </a:xfrm>
          <a:prstGeom prst="rect">
            <a:avLst/>
          </a:prstGeom>
        </p:spPr>
        <p:txBody>
          <a:bodyPr wrap="square">
            <a:spAutoFit/>
          </a:bodyPr>
          <a:lstStyle/>
          <a:p>
            <a:r>
              <a:rPr lang="ru-RU" dirty="0" smtClean="0">
                <a:solidFill>
                  <a:prstClr val="black"/>
                </a:solidFill>
              </a:rPr>
              <a:t>Организира форуми  и кръгли маси</a:t>
            </a:r>
          </a:p>
          <a:p>
            <a:endParaRPr lang="ru-RU" sz="1200" dirty="0" smtClean="0">
              <a:solidFill>
                <a:prstClr val="black"/>
              </a:solidFill>
            </a:endParaRPr>
          </a:p>
          <a:p>
            <a:endParaRPr lang="ru-RU" sz="1200" dirty="0">
              <a:solidFill>
                <a:prstClr val="black"/>
              </a:solidFill>
            </a:endParaRPr>
          </a:p>
        </p:txBody>
      </p:sp>
      <p:pic>
        <p:nvPicPr>
          <p:cNvPr id="2050" name="Picture 2" descr="http://nfri.bg/ibank/src/IMG_713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5161" y="854473"/>
            <a:ext cx="5196959" cy="34624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New_logo_NFRI"/>
          <p:cNvPicPr/>
          <p:nvPr/>
        </p:nvPicPr>
        <p:blipFill rotWithShape="1">
          <a:blip r:embed="rId3" cstate="print">
            <a:extLst>
              <a:ext uri="{BEBA8EAE-BF5A-486C-A8C5-ECC9F3942E4B}">
                <a14:imgProps xmlns:a14="http://schemas.microsoft.com/office/drawing/2010/main">
                  <a14:imgLayer r:embed="rId4">
                    <a14:imgEffect>
                      <a14:backgroundRemoval t="0" b="100000" l="45884" r="60344">
                        <a14:foregroundMark x1="50036" y1="24044" x2="47459" y2="35519"/>
                        <a14:foregroundMark x1="52040" y1="18579" x2="52040" y2="37705"/>
                      </a14:backgroundRemoval>
                    </a14:imgEffect>
                  </a14:imgLayer>
                </a14:imgProps>
              </a:ext>
            </a:extLst>
          </a:blip>
          <a:srcRect l="43787" r="39255"/>
          <a:stretch/>
        </p:blipFill>
        <p:spPr bwMode="auto">
          <a:xfrm>
            <a:off x="7817603" y="908719"/>
            <a:ext cx="1326397" cy="928547"/>
          </a:xfrm>
          <a:prstGeom prst="rect">
            <a:avLst/>
          </a:prstGeom>
          <a:noFill/>
          <a:ln w="9525">
            <a:noFill/>
            <a:miter lim="800000"/>
            <a:headEnd/>
            <a:tailEnd/>
          </a:ln>
        </p:spPr>
      </p:pic>
      <p:sp>
        <p:nvSpPr>
          <p:cNvPr id="7" name="Rectangle 6"/>
          <p:cNvSpPr/>
          <p:nvPr/>
        </p:nvSpPr>
        <p:spPr>
          <a:xfrm>
            <a:off x="357158" y="4357694"/>
            <a:ext cx="4572000" cy="461665"/>
          </a:xfrm>
          <a:prstGeom prst="rect">
            <a:avLst/>
          </a:prstGeom>
        </p:spPr>
        <p:txBody>
          <a:bodyPr>
            <a:spAutoFit/>
          </a:bodyPr>
          <a:lstStyle/>
          <a:p>
            <a:r>
              <a:rPr lang="ru-RU" sz="1200" b="1" i="1" dirty="0" smtClean="0">
                <a:solidFill>
                  <a:prstClr val="black"/>
                </a:solidFill>
              </a:rPr>
              <a:t>Снимка: Форум «Правото на труд - път към достоен живот» 4 октомври 2011 г.</a:t>
            </a:r>
            <a:endParaRPr lang="en-US" sz="1200" b="1" i="1" dirty="0">
              <a:solidFill>
                <a:prstClr val="black"/>
              </a:solidFill>
            </a:endParaRPr>
          </a:p>
        </p:txBody>
      </p:sp>
    </p:spTree>
    <p:extLst>
      <p:ext uri="{BB962C8B-B14F-4D97-AF65-F5344CB8AC3E}">
        <p14:creationId xmlns:p14="http://schemas.microsoft.com/office/powerpoint/2010/main" val="49221524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Vera Veleva\Desktop\kick_off_meeting\prezentacia_Bez_granizi\Katalog NFRI koric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60647"/>
            <a:ext cx="9143999" cy="668492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1556792"/>
            <a:ext cx="7772400" cy="1470025"/>
          </a:xfrm>
          <a:solidFill>
            <a:schemeClr val="bg1">
              <a:alpha val="63000"/>
            </a:schemeClr>
          </a:solidFill>
        </p:spPr>
        <p:txBody>
          <a:bodyPr>
            <a:normAutofit/>
          </a:bodyPr>
          <a:lstStyle/>
          <a:p>
            <a:r>
              <a:rPr lang="bg-BG" sz="3200" b="1" dirty="0" smtClean="0">
                <a:ln w="1905"/>
                <a:solidFill>
                  <a:srgbClr val="4F00C4"/>
                </a:solidFill>
                <a:effectLst>
                  <a:innerShdw blurRad="69850" dist="43180" dir="5400000">
                    <a:srgbClr val="000000">
                      <a:alpha val="65000"/>
                    </a:srgbClr>
                  </a:innerShdw>
                </a:effectLst>
                <a:latin typeface="Minion Pro" pitchFamily="18" charset="0"/>
              </a:rPr>
              <a:t>БЛАГОДАРЯ    ЗА  ВНИМАНИЕТО</a:t>
            </a:r>
            <a:endParaRPr lang="bg-BG" sz="3200" b="1" dirty="0">
              <a:ln w="1905"/>
              <a:solidFill>
                <a:srgbClr val="4F00C4"/>
              </a:solidFill>
              <a:effectLst>
                <a:innerShdw blurRad="69850" dist="43180" dir="5400000">
                  <a:srgbClr val="000000">
                    <a:alpha val="65000"/>
                  </a:srgbClr>
                </a:innerShdw>
              </a:effectLst>
              <a:latin typeface="Minion Pro" pitchFamily="18" charset="0"/>
            </a:endParaRPr>
          </a:p>
        </p:txBody>
      </p:sp>
      <p:sp>
        <p:nvSpPr>
          <p:cNvPr id="3" name="Subtitle 2"/>
          <p:cNvSpPr>
            <a:spLocks noGrp="1"/>
          </p:cNvSpPr>
          <p:nvPr>
            <p:ph type="subTitle" idx="1"/>
          </p:nvPr>
        </p:nvSpPr>
        <p:spPr>
          <a:xfrm>
            <a:off x="2214546" y="3886200"/>
            <a:ext cx="6643734" cy="1752600"/>
          </a:xfrm>
        </p:spPr>
        <p:txBody>
          <a:bodyPr>
            <a:normAutofit/>
          </a:bodyPr>
          <a:lstStyle/>
          <a:p>
            <a:endParaRPr lang="en-US" sz="2400" b="1" dirty="0" smtClean="0">
              <a:solidFill>
                <a:schemeClr val="tx1"/>
              </a:solidFill>
              <a:latin typeface="Minion Pro" pitchFamily="18" charset="0"/>
              <a:cs typeface="Times New Roman" pitchFamily="18" charset="0"/>
            </a:endParaRPr>
          </a:p>
          <a:p>
            <a:pPr algn="r"/>
            <a:r>
              <a:rPr lang="bg-BG" sz="2000" b="1" dirty="0" smtClean="0">
                <a:solidFill>
                  <a:srgbClr val="003399"/>
                </a:solidFill>
                <a:latin typeface="Arial Narrow" pitchFamily="34" charset="0"/>
                <a:cs typeface="Times New Roman" pitchFamily="18" charset="0"/>
              </a:rPr>
              <a:t>Елка Тодорова – председател</a:t>
            </a:r>
          </a:p>
          <a:p>
            <a:endParaRPr lang="bg-BG" sz="2800" dirty="0">
              <a:solidFill>
                <a:schemeClr val="tx1"/>
              </a:solidFill>
            </a:endParaRPr>
          </a:p>
          <a:p>
            <a:endParaRPr lang="bg-BG" sz="2800" dirty="0">
              <a:solidFill>
                <a:schemeClr val="tx1"/>
              </a:solidFill>
            </a:endParaRPr>
          </a:p>
        </p:txBody>
      </p:sp>
      <p:pic>
        <p:nvPicPr>
          <p:cNvPr id="6" name="Picture 5" descr="New_logo_NFRI"/>
          <p:cNvPicPr/>
          <p:nvPr/>
        </p:nvPicPr>
        <p:blipFill rotWithShape="1">
          <a:blip r:embed="rId3" cstate="print">
            <a:extLst>
              <a:ext uri="{BEBA8EAE-BF5A-486C-A8C5-ECC9F3942E4B}">
                <a14:imgProps xmlns:a14="http://schemas.microsoft.com/office/drawing/2010/main">
                  <a14:imgLayer r:embed="rId4">
                    <a14:imgEffect>
                      <a14:backgroundRemoval t="0" b="100000" l="45884" r="60344">
                        <a14:foregroundMark x1="50036" y1="24044" x2="47459" y2="35519"/>
                        <a14:foregroundMark x1="52040" y1="18579" x2="52040" y2="37705"/>
                      </a14:backgroundRemoval>
                    </a14:imgEffect>
                  </a14:imgLayer>
                </a14:imgProps>
              </a:ext>
            </a:extLst>
          </a:blip>
          <a:srcRect l="43787" r="39255"/>
          <a:stretch/>
        </p:blipFill>
        <p:spPr bwMode="auto">
          <a:xfrm>
            <a:off x="7668344" y="188640"/>
            <a:ext cx="1326397" cy="928547"/>
          </a:xfrm>
          <a:prstGeom prst="rect">
            <a:avLst/>
          </a:prstGeom>
          <a:noFill/>
          <a:ln w="9525">
            <a:noFill/>
            <a:miter lim="800000"/>
            <a:headEnd/>
            <a:tailEnd/>
          </a:ln>
        </p:spPr>
      </p:pic>
    </p:spTree>
    <p:extLst>
      <p:ext uri="{BB962C8B-B14F-4D97-AF65-F5344CB8AC3E}">
        <p14:creationId xmlns:p14="http://schemas.microsoft.com/office/powerpoint/2010/main" val="310070490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TotalTime>
  <Words>522</Words>
  <Application>Microsoft Office PowerPoint</Application>
  <PresentationFormat>On-screen Show (4:3)</PresentationFormat>
  <Paragraphs>63</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 НАЦИОНАЛНА ФЕДЕРАЦИЯ НА РАБОТОДАТЕЛИТЕ НА ИНВАЛИДИ </vt:lpstr>
      <vt:lpstr>PowerPoint Presentation</vt:lpstr>
      <vt:lpstr>PowerPoint Presentation</vt:lpstr>
      <vt:lpstr>PowerPoint Presentation</vt:lpstr>
      <vt:lpstr>PowerPoint Presentation</vt:lpstr>
      <vt:lpstr>PowerPoint Presentation</vt:lpstr>
      <vt:lpstr>PowerPoint Presentation</vt:lpstr>
      <vt:lpstr>БЛАГОДАРЯ    ЗА  ВНИМАНИЕТО</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НАЦИОНАЛНА ФЕДЕРАЦИЯ НА РАБОТОДАТЕЛИТЕ НА ИНВАЛИДИ</dc:title>
  <dc:creator>Vera Veleva</dc:creator>
  <cp:lastModifiedBy>Vera Veleva</cp:lastModifiedBy>
  <cp:revision>30</cp:revision>
  <dcterms:created xsi:type="dcterms:W3CDTF">2012-06-11T21:48:33Z</dcterms:created>
  <dcterms:modified xsi:type="dcterms:W3CDTF">2012-06-18T09:32:25Z</dcterms:modified>
</cp:coreProperties>
</file>